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0" r:id="rId1"/>
    <p:sldMasterId id="2147483811" r:id="rId2"/>
    <p:sldMasterId id="2147484167" r:id="rId3"/>
    <p:sldMasterId id="2147484216" r:id="rId4"/>
    <p:sldMasterId id="2147484258" r:id="rId5"/>
    <p:sldMasterId id="2147484228" r:id="rId6"/>
    <p:sldMasterId id="2147484087" r:id="rId7"/>
    <p:sldMasterId id="2147484101" r:id="rId8"/>
    <p:sldMasterId id="2147484115" r:id="rId9"/>
    <p:sldMasterId id="2147484127" r:id="rId10"/>
    <p:sldMasterId id="2147484181" r:id="rId11"/>
    <p:sldMasterId id="2147484199" r:id="rId12"/>
    <p:sldMasterId id="2147484244" r:id="rId13"/>
  </p:sldMasterIdLst>
  <p:notesMasterIdLst>
    <p:notesMasterId r:id="rId45"/>
  </p:notesMasterIdLst>
  <p:handoutMasterIdLst>
    <p:handoutMasterId r:id="rId46"/>
  </p:handoutMasterIdLst>
  <p:sldIdLst>
    <p:sldId id="521" r:id="rId14"/>
    <p:sldId id="514" r:id="rId15"/>
    <p:sldId id="578" r:id="rId16"/>
    <p:sldId id="502" r:id="rId17"/>
    <p:sldId id="479" r:id="rId18"/>
    <p:sldId id="656" r:id="rId19"/>
    <p:sldId id="660" r:id="rId20"/>
    <p:sldId id="525" r:id="rId21"/>
    <p:sldId id="663" r:id="rId22"/>
    <p:sldId id="662" r:id="rId23"/>
    <p:sldId id="503" r:id="rId24"/>
    <p:sldId id="590" r:id="rId25"/>
    <p:sldId id="532" r:id="rId26"/>
    <p:sldId id="324" r:id="rId27"/>
    <p:sldId id="606" r:id="rId28"/>
    <p:sldId id="537" r:id="rId29"/>
    <p:sldId id="595" r:id="rId30"/>
    <p:sldId id="659" r:id="rId31"/>
    <p:sldId id="664" r:id="rId32"/>
    <p:sldId id="489" r:id="rId33"/>
    <p:sldId id="655" r:id="rId34"/>
    <p:sldId id="665" r:id="rId35"/>
    <p:sldId id="507" r:id="rId36"/>
    <p:sldId id="576" r:id="rId37"/>
    <p:sldId id="608" r:id="rId38"/>
    <p:sldId id="602" r:id="rId39"/>
    <p:sldId id="598" r:id="rId40"/>
    <p:sldId id="607" r:id="rId41"/>
    <p:sldId id="601" r:id="rId42"/>
    <p:sldId id="612" r:id="rId43"/>
    <p:sldId id="457" r:id="rId44"/>
  </p:sldIdLst>
  <p:sldSz cx="9144000" cy="5143500" type="screen16x9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1pPr>
    <a:lvl2pPr marL="370141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2pPr>
    <a:lvl3pPr marL="740282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3pPr>
    <a:lvl4pPr marL="1110422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4pPr>
    <a:lvl5pPr marL="1480557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5pPr>
    <a:lvl6pPr marL="1850698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6pPr>
    <a:lvl7pPr marL="2220836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7pPr>
    <a:lvl8pPr marL="2590977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8pPr>
    <a:lvl9pPr marL="2961115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5F559A2E-ADA8-4024-9F5C-F6B3B3F3489C}">
          <p14:sldIdLst>
            <p14:sldId id="521"/>
            <p14:sldId id="514"/>
            <p14:sldId id="578"/>
            <p14:sldId id="502"/>
            <p14:sldId id="479"/>
            <p14:sldId id="656"/>
            <p14:sldId id="660"/>
            <p14:sldId id="525"/>
            <p14:sldId id="663"/>
            <p14:sldId id="662"/>
            <p14:sldId id="503"/>
            <p14:sldId id="590"/>
            <p14:sldId id="532"/>
            <p14:sldId id="324"/>
            <p14:sldId id="606"/>
            <p14:sldId id="537"/>
            <p14:sldId id="595"/>
            <p14:sldId id="659"/>
            <p14:sldId id="664"/>
          </p14:sldIdLst>
        </p14:section>
        <p14:section name="未命名的章節" id="{7E592049-7A88-4FD4-9824-5C0A696E922E}">
          <p14:sldIdLst>
            <p14:sldId id="489"/>
            <p14:sldId id="655"/>
            <p14:sldId id="665"/>
            <p14:sldId id="507"/>
            <p14:sldId id="576"/>
            <p14:sldId id="608"/>
            <p14:sldId id="602"/>
            <p14:sldId id="598"/>
            <p14:sldId id="607"/>
            <p14:sldId id="601"/>
            <p14:sldId id="612"/>
            <p14:sldId id="4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91" userDrawn="1">
          <p15:clr>
            <a:srgbClr val="A4A3A4"/>
          </p15:clr>
        </p15:guide>
        <p15:guide id="2" pos="3176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66CC"/>
    <a:srgbClr val="FF9900"/>
    <a:srgbClr val="FE00A9"/>
    <a:srgbClr val="DAB000"/>
    <a:srgbClr val="990000"/>
    <a:srgbClr val="66FF33"/>
    <a:srgbClr val="E0AD12"/>
    <a:srgbClr val="6399AB"/>
    <a:srgbClr val="75A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4" autoAdjust="0"/>
    <p:restoredTop sz="97133" autoAdjust="0"/>
  </p:normalViewPr>
  <p:slideViewPr>
    <p:cSldViewPr>
      <p:cViewPr varScale="1">
        <p:scale>
          <a:sx n="148" d="100"/>
          <a:sy n="148" d="100"/>
        </p:scale>
        <p:origin x="360" y="120"/>
      </p:cViewPr>
      <p:guideLst>
        <p:guide orient="horz" pos="2391"/>
        <p:guide pos="3176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8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28554"/>
    </p:cViewPr>
  </p:sorterViewPr>
  <p:notesViewPr>
    <p:cSldViewPr>
      <p:cViewPr varScale="1">
        <p:scale>
          <a:sx n="81" d="100"/>
          <a:sy n="81" d="100"/>
        </p:scale>
        <p:origin x="-397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496B85E-CFB2-4059-BA5C-FB65E1CFB07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endParaRPr lang="en-US" altLang="zh-TW" dirty="0">
              <a:ea typeface="微軟正黑體" pitchFamily="34" charset="-120"/>
            </a:endParaRP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endParaRPr lang="en-US" altLang="zh-TW" dirty="0">
              <a:ea typeface="微軟正黑體" pitchFamily="34" charset="-120"/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fld id="{7702F7A1-FBDD-4128-A18B-BE423A7C2758}" type="slidenum">
              <a:rPr lang="en-US" altLang="zh-TW">
                <a:ea typeface="微軟正黑體" pitchFamily="34" charset="-120"/>
              </a:rPr>
              <a:pPr/>
              <a:t>‹#›</a:t>
            </a:fld>
            <a:endParaRPr lang="en-US" altLang="zh-TW" dirty="0"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51204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endParaRPr lang="en-US" altLang="zh-TW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fld id="{879752A0-97E4-4DC8-BF31-E8E95E6656D1}" type="datetime1">
              <a:rPr lang="zh-TW" altLang="en-US" smtClean="0"/>
              <a:t>2026/5/12</a:t>
            </a:fld>
            <a:endParaRPr lang="en-US" altLang="zh-TW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endParaRPr lang="en-US" altLang="zh-TW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fld id="{7E104960-B0A2-4CD7-8BEA-768FE74D84B9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2701119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1pPr>
    <a:lvl2pPr marL="370141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2pPr>
    <a:lvl3pPr marL="740282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3pPr>
    <a:lvl4pPr marL="1110422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4pPr>
    <a:lvl5pPr marL="1480557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5pPr>
    <a:lvl6pPr marL="1850698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20836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90977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61115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3010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  <p:sp>
        <p:nvSpPr>
          <p:cNvPr id="43011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3C84E-921A-43AC-8CA5-ADE1454AAC8D}" type="slidenum">
              <a:rPr lang="en-US" altLang="zh-TW" smtClean="0">
                <a:solidFill>
                  <a:prstClr val="black"/>
                </a:solidFill>
              </a:rPr>
              <a:pPr/>
              <a:t>0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51F26D-0019-47D5-92DE-1645BD91E6C1}" type="datetime1">
              <a:rPr lang="zh-TW" altLang="en-US" smtClean="0"/>
              <a:t>2026/5/12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45022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E3BE676-D8CC-41F7-87CE-131B631DFD60}" type="datetime1">
              <a:rPr lang="zh-TW" altLang="en-US" smtClean="0"/>
              <a:t>2026/5/12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1236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B193E0E-E294-48CB-8E4B-D5AD5CC7D444}" type="datetime1">
              <a:rPr lang="zh-TW" altLang="en-US" smtClean="0">
                <a:solidFill>
                  <a:prstClr val="black"/>
                </a:solidFill>
              </a:rPr>
              <a:t>2026/5/12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>
                <a:solidFill>
                  <a:prstClr val="black"/>
                </a:solidFill>
              </a:rPr>
              <a:pPr/>
              <a:t>20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3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F1ED527-B79A-4B7E-A72A-062A281F9FCA}" type="datetime1">
              <a:rPr lang="zh-TW" altLang="en-US" smtClean="0"/>
              <a:t>2026/5/12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2224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CA76DCC-9C44-4351-A2C7-C82A936C0F2A}" type="datetime1">
              <a:rPr lang="zh-TW" altLang="en-US" smtClean="0"/>
              <a:t>2026/5/12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01923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D609B09-9E40-4AF3-9DF9-05F520C3A836}" type="datetime1">
              <a:rPr lang="zh-TW" altLang="en-US" smtClean="0"/>
              <a:t>2026/5/12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89547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79752A0-97E4-4DC8-BF31-E8E95E6656D1}" type="datetime1">
              <a:rPr lang="zh-TW" altLang="en-US" smtClean="0"/>
              <a:t>2026/5/12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7707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A8DAB81-1B98-4615-9850-22975DB88A0B}" type="datetime1">
              <a:rPr lang="zh-TW" altLang="en-US" smtClean="0">
                <a:solidFill>
                  <a:prstClr val="black"/>
                </a:solidFill>
              </a:rPr>
              <a:t>2026/5/12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>
                <a:solidFill>
                  <a:prstClr val="black"/>
                </a:solidFill>
              </a:rPr>
              <a:pPr/>
              <a:t>27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23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C17E5F6-DC49-4119-A1BB-CEDDBE6A4E02}" type="datetime1">
              <a:rPr lang="zh-TW" altLang="en-US" smtClean="0"/>
              <a:t>2026/5/12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30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93406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642" y="9430386"/>
            <a:ext cx="2947033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45" tIns="45772" rIns="91545" bIns="45772" anchor="b"/>
          <a:lstStyle/>
          <a:p>
            <a:pPr algn="r" defTabSz="916261"/>
            <a:fld id="{6445F2D0-AD00-4C61-A66B-DEB498A6707D}" type="slidenum">
              <a:rPr lang="en-US" altLang="zh-TW" sz="1200">
                <a:latin typeface="Times New Roman" pitchFamily="18" charset="0"/>
                <a:ea typeface="新細明體" pitchFamily="18" charset="-120"/>
              </a:rPr>
              <a:pPr algn="r" defTabSz="916261"/>
              <a:t>2</a:t>
            </a:fld>
            <a:endParaRPr lang="en-US" altLang="zh-TW" sz="1200" dirty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6225" cy="3727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  <a:noFill/>
        </p:spPr>
        <p:txBody>
          <a:bodyPr lIns="91545" tIns="45772" rIns="91545" bIns="45772"/>
          <a:lstStyle/>
          <a:p>
            <a:pPr eaLnBrk="1" hangingPunct="1"/>
            <a:r>
              <a:rPr lang="en-US" altLang="zh-TW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426505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37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73732" name="日期版面配置區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35406BC-187B-4A5A-A3E1-69899AF644D7}" type="datetime1">
              <a:rPr lang="zh-TW" altLang="en-US" smtClean="0">
                <a:solidFill>
                  <a:srgbClr val="000000"/>
                </a:solidFill>
                <a:latin typeface="Arial" pitchFamily="34" charset="0"/>
              </a:rPr>
              <a:t>2026/5/12</a:t>
            </a:fld>
            <a:endParaRPr lang="en-US" altLang="zh-TW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733" name="投影片編號版面配置區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A2D15F-072F-49E9-8ADE-25DE17846042}" type="slidenum">
              <a:rPr lang="en-US" altLang="zh-TW" smtClean="0">
                <a:solidFill>
                  <a:srgbClr val="000000"/>
                </a:solidFill>
                <a:latin typeface="Arial" pitchFamily="34" charset="0"/>
              </a:rPr>
              <a:pPr/>
              <a:t>3</a:t>
            </a:fld>
            <a:endParaRPr lang="en-US" altLang="zh-TW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41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642" y="9430386"/>
            <a:ext cx="2947033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45" tIns="45772" rIns="91545" bIns="45772" anchor="b"/>
          <a:lstStyle/>
          <a:p>
            <a:pPr algn="r" defTabSz="916261"/>
            <a:fld id="{6445F2D0-AD00-4C61-A66B-DEB498A6707D}" type="slidenum">
              <a:rPr lang="en-US" altLang="zh-TW" sz="1200">
                <a:latin typeface="Times New Roman" pitchFamily="18" charset="0"/>
                <a:ea typeface="新細明體" pitchFamily="18" charset="-120"/>
              </a:rPr>
              <a:pPr algn="r" defTabSz="916261"/>
              <a:t>5</a:t>
            </a:fld>
            <a:endParaRPr lang="en-US" altLang="zh-TW" sz="1200" dirty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6225" cy="3727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  <a:noFill/>
        </p:spPr>
        <p:txBody>
          <a:bodyPr lIns="91545" tIns="45772" rIns="91545" bIns="45772"/>
          <a:lstStyle/>
          <a:p>
            <a:pPr eaLnBrk="1" hangingPunct="1"/>
            <a:r>
              <a:rPr lang="en-US" altLang="zh-TW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2428387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79752A0-97E4-4DC8-BF31-E8E95E6656D1}" type="datetime1">
              <a:rPr lang="zh-TW" altLang="en-US" smtClean="0"/>
              <a:t>2026/5/12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04325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79752A0-97E4-4DC8-BF31-E8E95E6656D1}" type="datetime1">
              <a:rPr lang="zh-TW" altLang="en-US" smtClean="0"/>
              <a:t>2026/5/12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77804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79752A0-97E4-4DC8-BF31-E8E95E6656D1}" type="datetime1">
              <a:rPr lang="zh-TW" altLang="en-US" smtClean="0"/>
              <a:t>2026/5/12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17485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B39A49B-EA7F-45EC-859B-361C00936C8C}" type="datetime1">
              <a:rPr lang="zh-TW" altLang="en-US" smtClean="0"/>
              <a:t>2026/5/12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95897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BF5AD8-D6B0-423A-AE0F-3F857334E7E5}" type="datetime1">
              <a:rPr lang="zh-TW" altLang="en-US" smtClean="0"/>
              <a:t>2026/5/12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79631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 algn="ctr">
              <a:buNone/>
              <a:defRPr>
                <a:ea typeface="微軟正黑體" pitchFamily="34" charset="-120"/>
              </a:defRPr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943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438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0423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931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0" indent="0" algn="ctr">
              <a:buNone/>
              <a:defRPr sz="2000"/>
            </a:lvl2pPr>
            <a:lvl3pPr marL="914265" indent="0" algn="ctr">
              <a:buNone/>
              <a:defRPr sz="1800"/>
            </a:lvl3pPr>
            <a:lvl4pPr marL="1371396" indent="0" algn="ctr">
              <a:buNone/>
              <a:defRPr sz="1600"/>
            </a:lvl4pPr>
            <a:lvl5pPr marL="1828529" indent="0" algn="ctr">
              <a:buNone/>
              <a:defRPr sz="1600"/>
            </a:lvl5pPr>
            <a:lvl6pPr marL="2285658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28589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70698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702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1702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8126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0659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274643"/>
            <a:ext cx="7886700" cy="99377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9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9" y="1879600"/>
            <a:ext cx="3868737" cy="27622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5325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53308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7910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1199756"/>
            <a:ext cx="2056586" cy="33951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6042153" cy="3395163"/>
          </a:xfrm>
          <a:prstGeom prst="rect">
            <a:avLst/>
          </a:prstGeom>
        </p:spPr>
        <p:txBody>
          <a:bodyPr vert="eaVert"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741369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4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2238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741369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4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2686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85210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274644"/>
            <a:ext cx="1971675" cy="43576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274644"/>
            <a:ext cx="5762625" cy="435768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55471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51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109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203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236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691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99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980380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150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39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844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4481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942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936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209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9231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6" y="1762125"/>
            <a:ext cx="8390792" cy="1215629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44" y="3213504"/>
            <a:ext cx="6910754" cy="144899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EBB86-CE78-455F-A78E-B2D801CE4BB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08314310"/>
      </p:ext>
    </p:extLst>
  </p:cSld>
  <p:clrMapOvr>
    <a:masterClrMapping/>
  </p:clrMapOvr>
  <p:transition spd="slow" advTm="3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0A994-803D-4CEA-BDE1-7A188624016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63335356"/>
      </p:ext>
    </p:extLst>
  </p:cSld>
  <p:clrMapOvr>
    <a:masterClrMapping/>
  </p:clrMapOvr>
  <p:transition spd="slow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91" y="3644510"/>
            <a:ext cx="8390792" cy="1126331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91" y="2403879"/>
            <a:ext cx="8390792" cy="124063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4E418-2471-455F-ACF3-37BBD8D3B1D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20933753"/>
      </p:ext>
    </p:extLst>
  </p:cSld>
  <p:clrMapOvr>
    <a:masterClrMapping/>
  </p:clrMapOvr>
  <p:transition spd="slow" advTm="3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3835" y="1322785"/>
            <a:ext cx="4371242" cy="37433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5754" y="1322785"/>
            <a:ext cx="4371243" cy="37433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1EEE2-42DE-4590-8E4B-50AC0203440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62385235"/>
      </p:ext>
    </p:extLst>
  </p:cSld>
  <p:clrMapOvr>
    <a:masterClrMapping/>
  </p:clrMapOvr>
  <p:transition spd="slow" advTm="3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42" y="227416"/>
            <a:ext cx="8883161" cy="9453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5" y="1269211"/>
            <a:ext cx="4360985" cy="52863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5" y="1797844"/>
            <a:ext cx="4360985" cy="32682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11"/>
            <a:ext cx="4362451" cy="52863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1" cy="32682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1F7D3-F490-4B30-BF4C-4FB67CECD35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61891681"/>
      </p:ext>
    </p:extLst>
  </p:cSld>
  <p:clrMapOvr>
    <a:masterClrMapping/>
  </p:clrMapOvr>
  <p:transition spd="slow" advTm="3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E0AA9-4632-44D5-8492-486B93A98CA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45044461"/>
      </p:ext>
    </p:extLst>
  </p:cSld>
  <p:clrMapOvr>
    <a:masterClrMapping/>
  </p:clrMapOvr>
  <p:transition spd="slow" advTm="300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284E8-D458-4610-8B8E-99B5891CCBA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48471714"/>
      </p:ext>
    </p:extLst>
  </p:cSld>
  <p:clrMapOvr>
    <a:masterClrMapping/>
  </p:clrMapOvr>
  <p:transition spd="slow" advTm="3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5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5D38F-C698-4898-A625-BD365805B1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71947979"/>
      </p:ext>
    </p:extLst>
  </p:cSld>
  <p:clrMapOvr>
    <a:masterClrMapping/>
  </p:clrMapOvr>
  <p:transition spd="slow" advTm="3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41" y="226220"/>
            <a:ext cx="3247292" cy="960835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9" y="226219"/>
            <a:ext cx="5517173" cy="483989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41" y="1187060"/>
            <a:ext cx="3247292" cy="3879056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842AA-A9AD-4750-8E36-9DFD9D2A267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5215153"/>
      </p:ext>
    </p:extLst>
  </p:cSld>
  <p:clrMapOvr>
    <a:masterClrMapping/>
  </p:clrMapOvr>
  <p:transition spd="slow" advTm="3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08" y="3969550"/>
            <a:ext cx="5923085" cy="469106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08" y="507206"/>
            <a:ext cx="5923085" cy="3401616"/>
          </a:xfrm>
        </p:spPr>
        <p:txBody>
          <a:bodyPr lIns="78202" tIns="39101" rIns="78202" bIns="3910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08" y="4438651"/>
            <a:ext cx="5923085" cy="665560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6510D-637B-4C8D-AE9C-239C6C7B631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06275126"/>
      </p:ext>
    </p:extLst>
  </p:cSld>
  <p:clrMapOvr>
    <a:masterClrMapping/>
  </p:clrMapOvr>
  <p:transition spd="slow" advTm="3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FAC97-438D-46CF-ABFE-470C085A41C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36381982"/>
      </p:ext>
    </p:extLst>
  </p:cSld>
  <p:clrMapOvr>
    <a:masterClrMapping/>
  </p:clrMapOvr>
  <p:transition spd="slow" advTm="3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56944" y="227410"/>
            <a:ext cx="2220059" cy="4838700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3841" y="227410"/>
            <a:ext cx="6522427" cy="48387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3EB25-E6E8-4597-83A6-D44F6E1CB27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66578624"/>
      </p:ext>
    </p:extLst>
  </p:cSld>
  <p:clrMapOvr>
    <a:masterClrMapping/>
  </p:clrMapOvr>
  <p:transition spd="slow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7175"/>
            <a:ext cx="7284428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6" y="1198960"/>
            <a:ext cx="4044461" cy="3395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2345" y="1198960"/>
            <a:ext cx="4044461" cy="3395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783D1-C4E6-4FD1-8814-34F828A0CFB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06181384"/>
      </p:ext>
    </p:extLst>
  </p:cSld>
  <p:clrMapOvr>
    <a:masterClrMapping/>
  </p:clrMapOvr>
  <p:transition spd="slow" advTm="3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1" y="207174"/>
            <a:ext cx="8229600" cy="438745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6DBD1-FE76-41B6-BF0F-790175B34BB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52831599"/>
      </p:ext>
    </p:extLst>
  </p:cSld>
  <p:clrMapOvr>
    <a:masterClrMapping/>
  </p:clrMapOvr>
  <p:transition spd="slow" advTm="3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5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77227-0793-432C-9487-EA7051DCB65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76167492"/>
      </p:ext>
    </p:extLst>
  </p:cSld>
  <p:clrMapOvr>
    <a:masterClrMapping/>
  </p:clrMapOvr>
  <p:transition spd="slow" advTm="3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990076"/>
      </p:ext>
    </p:extLst>
  </p:cSld>
  <p:clrMapOvr>
    <a:masterClrMapping/>
  </p:clrMapOvr>
  <p:transition spd="slow" advTm="300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>
          <a:xfrm>
            <a:off x="87467" y="179071"/>
            <a:ext cx="263291" cy="198120"/>
            <a:chOff x="6190000" y="665863"/>
            <a:chExt cx="384810" cy="289560"/>
          </a:xfrm>
        </p:grpSpPr>
        <p:sp>
          <p:nvSpPr>
            <p:cNvPr id="8" name="等腰三角形 7"/>
            <p:cNvSpPr/>
            <p:nvPr/>
          </p:nvSpPr>
          <p:spPr>
            <a:xfrm rot="5400000">
              <a:off x="6301760" y="682373"/>
              <a:ext cx="289560" cy="256540"/>
            </a:xfrm>
            <a:prstGeom prst="triangle">
              <a:avLst/>
            </a:prstGeom>
            <a:solidFill>
              <a:srgbClr val="242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6173490" y="682373"/>
              <a:ext cx="289560" cy="256540"/>
            </a:xfrm>
            <a:prstGeom prst="triangle">
              <a:avLst/>
            </a:prstGeom>
            <a:solidFill>
              <a:srgbClr val="37A6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sz="1500" b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16584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5632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0" y="1762125"/>
            <a:ext cx="8390792" cy="121562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38" y="3213498"/>
            <a:ext cx="6910754" cy="1448990"/>
          </a:xfrm>
        </p:spPr>
        <p:txBody>
          <a:bodyPr/>
          <a:lstStyle>
            <a:lvl1pPr marL="0" indent="0" algn="ctr">
              <a:buNone/>
              <a:defRPr/>
            </a:lvl1pPr>
            <a:lvl2pPr marL="389626" indent="0" algn="ctr">
              <a:buNone/>
              <a:defRPr/>
            </a:lvl2pPr>
            <a:lvl3pPr marL="779252" indent="0" algn="ctr">
              <a:buNone/>
              <a:defRPr/>
            </a:lvl3pPr>
            <a:lvl4pPr marL="1168878" indent="0" algn="ctr">
              <a:buNone/>
              <a:defRPr/>
            </a:lvl4pPr>
            <a:lvl5pPr marL="1558503" indent="0" algn="ctr">
              <a:buNone/>
              <a:defRPr/>
            </a:lvl5pPr>
            <a:lvl6pPr marL="1948129" indent="0" algn="ctr">
              <a:buNone/>
              <a:defRPr/>
            </a:lvl6pPr>
            <a:lvl7pPr marL="2337755" indent="0" algn="ctr">
              <a:buNone/>
              <a:defRPr/>
            </a:lvl7pPr>
            <a:lvl8pPr marL="2727381" indent="0" algn="ctr">
              <a:buNone/>
              <a:defRPr/>
            </a:lvl8pPr>
            <a:lvl9pPr marL="3117007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205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841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85" y="3644504"/>
            <a:ext cx="8390792" cy="1126331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85" y="2403873"/>
            <a:ext cx="8390792" cy="1240631"/>
          </a:xfrm>
        </p:spPr>
        <p:txBody>
          <a:bodyPr anchor="b"/>
          <a:lstStyle>
            <a:lvl1pPr marL="0" indent="0">
              <a:buNone/>
              <a:defRPr sz="1700"/>
            </a:lvl1pPr>
            <a:lvl2pPr marL="389626" indent="0">
              <a:buNone/>
              <a:defRPr sz="1500"/>
            </a:lvl2pPr>
            <a:lvl3pPr marL="779252" indent="0">
              <a:buNone/>
              <a:defRPr sz="1400"/>
            </a:lvl3pPr>
            <a:lvl4pPr marL="1168878" indent="0">
              <a:buNone/>
              <a:defRPr sz="1200"/>
            </a:lvl4pPr>
            <a:lvl5pPr marL="1558503" indent="0">
              <a:buNone/>
              <a:defRPr sz="1200"/>
            </a:lvl5pPr>
            <a:lvl6pPr marL="1948129" indent="0">
              <a:buNone/>
              <a:defRPr sz="1200"/>
            </a:lvl6pPr>
            <a:lvl7pPr marL="2337755" indent="0">
              <a:buNone/>
              <a:defRPr sz="1200"/>
            </a:lvl7pPr>
            <a:lvl8pPr marL="2727381" indent="0">
              <a:buNone/>
              <a:defRPr sz="1200"/>
            </a:lvl8pPr>
            <a:lvl9pPr marL="3117007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009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45982" y="4348163"/>
            <a:ext cx="3817326" cy="4869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503985" y="4348163"/>
            <a:ext cx="3818792" cy="4869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60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7410"/>
            <a:ext cx="8883162" cy="945356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5" y="1269206"/>
            <a:ext cx="4360985" cy="52863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5" y="1797844"/>
            <a:ext cx="4360985" cy="32682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06"/>
            <a:ext cx="4362450" cy="52863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0" cy="32682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741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25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4553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6219"/>
            <a:ext cx="3247292" cy="960835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3" y="226219"/>
            <a:ext cx="5517174" cy="4839891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35" y="1187054"/>
            <a:ext cx="3247292" cy="3879056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720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08" y="3969544"/>
            <a:ext cx="5923085" cy="469106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08" y="507206"/>
            <a:ext cx="5923085" cy="3401616"/>
          </a:xfrm>
        </p:spPr>
        <p:txBody>
          <a:bodyPr lIns="77925" tIns="38963" rIns="77925" bIns="38963"/>
          <a:lstStyle>
            <a:lvl1pPr marL="0" indent="0">
              <a:buNone/>
              <a:defRPr sz="2700"/>
            </a:lvl1pPr>
            <a:lvl2pPr marL="389626" indent="0">
              <a:buNone/>
              <a:defRPr sz="2400"/>
            </a:lvl2pPr>
            <a:lvl3pPr marL="779252" indent="0">
              <a:buNone/>
              <a:defRPr sz="2000"/>
            </a:lvl3pPr>
            <a:lvl4pPr marL="1168878" indent="0">
              <a:buNone/>
              <a:defRPr sz="1700"/>
            </a:lvl4pPr>
            <a:lvl5pPr marL="1558503" indent="0">
              <a:buNone/>
              <a:defRPr sz="1700"/>
            </a:lvl5pPr>
            <a:lvl6pPr marL="1948129" indent="0">
              <a:buNone/>
              <a:defRPr sz="1700"/>
            </a:lvl6pPr>
            <a:lvl7pPr marL="2337755" indent="0">
              <a:buNone/>
              <a:defRPr sz="1700"/>
            </a:lvl7pPr>
            <a:lvl8pPr marL="2727381" indent="0">
              <a:buNone/>
              <a:defRPr sz="1700"/>
            </a:lvl8pPr>
            <a:lvl9pPr marL="3117007" indent="0">
              <a:buNone/>
              <a:defRPr sz="17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08" y="4438650"/>
            <a:ext cx="5923085" cy="665560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410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523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419243" y="1431132"/>
            <a:ext cx="1957754" cy="340399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45981" y="1431132"/>
            <a:ext cx="5732585" cy="340399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387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0" y="1762125"/>
            <a:ext cx="8390792" cy="121562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38" y="3213500"/>
            <a:ext cx="6910754" cy="144899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20DC2-1C33-4AEB-8A53-D65C2B80E180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292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5B727-83CA-462D-BE1D-49DA0FC3896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9155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85" y="3644506"/>
            <a:ext cx="8390792" cy="112633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85" y="2403875"/>
            <a:ext cx="8390792" cy="124063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40293-7ED5-414A-924D-45CFBAD12B16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89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3835" y="1322785"/>
            <a:ext cx="4371242" cy="3743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5756" y="1322785"/>
            <a:ext cx="4371243" cy="3743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DEB4A-599E-4FC9-9965-97FA6E7335E8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43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7413"/>
            <a:ext cx="8883162" cy="945356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7" y="1269206"/>
            <a:ext cx="4360985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7" y="1797844"/>
            <a:ext cx="4360985" cy="32682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06"/>
            <a:ext cx="4362450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0" cy="32682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401E0-E332-4322-BE46-763BD596C85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311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D9F0-568D-4D64-A200-840F3F1A528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0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C92A1-9DF0-41CB-A976-0AA5733DC398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5986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6221"/>
            <a:ext cx="3247292" cy="96083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4" y="226219"/>
            <a:ext cx="5517174" cy="48398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35" y="1187056"/>
            <a:ext cx="3247292" cy="38790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B0843-10C7-4E8B-9B6E-D38C176467D7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0808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10" y="3969547"/>
            <a:ext cx="5923085" cy="46910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10" y="507206"/>
            <a:ext cx="5923085" cy="3401616"/>
          </a:xfrm>
        </p:spPr>
        <p:txBody>
          <a:bodyPr lIns="104269" tIns="52135" rIns="104269" bIns="5213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10" y="4438653"/>
            <a:ext cx="5923085" cy="6655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854E5-63D5-4088-BD80-C764C0962563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436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9F1CB-66B7-4FD6-9290-D0234F1EA835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869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56940" y="227410"/>
            <a:ext cx="2220058" cy="48387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3835" y="227410"/>
            <a:ext cx="6522426" cy="48387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BB847-FCD7-45AA-AF05-36AFDC0B69C4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955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3" y="207171"/>
            <a:ext cx="7284427" cy="85606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198960"/>
            <a:ext cx="4044462" cy="3395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2338" y="1198960"/>
            <a:ext cx="4044462" cy="3395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6C3DA-8B15-4586-9FC4-71BCB626AFF3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6725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7169"/>
            <a:ext cx="8229600" cy="438745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93BDB-8EA4-4312-8D77-15EFC287BD7D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91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161261" y="1"/>
            <a:ext cx="226045" cy="721364"/>
            <a:chOff x="161510" y="0"/>
            <a:chExt cx="225739" cy="721610"/>
          </a:xfrm>
        </p:grpSpPr>
        <p:sp>
          <p:nvSpPr>
            <p:cNvPr id="3" name="矩形 2"/>
            <p:cNvSpPr/>
            <p:nvPr/>
          </p:nvSpPr>
          <p:spPr>
            <a:xfrm>
              <a:off x="161510" y="0"/>
              <a:ext cx="46010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21899" y="0"/>
              <a:ext cx="46010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80850" y="0"/>
              <a:ext cx="46010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239" y="0"/>
              <a:ext cx="46010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组合 6"/>
          <p:cNvGrpSpPr>
            <a:grpSpLocks/>
          </p:cNvGrpSpPr>
          <p:nvPr userDrawn="1"/>
        </p:nvGrpSpPr>
        <p:grpSpPr bwMode="auto">
          <a:xfrm rot="10800000">
            <a:off x="8801334" y="4963165"/>
            <a:ext cx="226044" cy="180341"/>
            <a:chOff x="161510" y="0"/>
            <a:chExt cx="225739" cy="721610"/>
          </a:xfrm>
        </p:grpSpPr>
        <p:sp>
          <p:nvSpPr>
            <p:cNvPr id="8" name="矩形 7"/>
            <p:cNvSpPr/>
            <p:nvPr/>
          </p:nvSpPr>
          <p:spPr>
            <a:xfrm>
              <a:off x="161510" y="0"/>
              <a:ext cx="46011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21899" y="0"/>
              <a:ext cx="46011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80850" y="0"/>
              <a:ext cx="46011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238" y="0"/>
              <a:ext cx="46011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</p:spPr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 algn="ctr">
              <a:buNone/>
              <a:defRPr>
                <a:ea typeface="微軟正黑體" pitchFamily="34" charset="-120"/>
              </a:defRPr>
            </a:lvl1pPr>
            <a:lvl2pPr marL="349061" indent="0" algn="ctr">
              <a:buNone/>
              <a:defRPr/>
            </a:lvl2pPr>
            <a:lvl3pPr marL="698123" indent="0" algn="ctr">
              <a:buNone/>
              <a:defRPr/>
            </a:lvl3pPr>
            <a:lvl4pPr marL="1046673" indent="0" algn="ctr">
              <a:buNone/>
              <a:defRPr/>
            </a:lvl4pPr>
            <a:lvl5pPr marL="1395733" indent="0" algn="ctr">
              <a:buNone/>
              <a:defRPr/>
            </a:lvl5pPr>
            <a:lvl6pPr marL="1744796" indent="0" algn="ctr">
              <a:buNone/>
              <a:defRPr/>
            </a:lvl6pPr>
            <a:lvl7pPr marL="2093860" indent="0" algn="ctr">
              <a:buNone/>
              <a:defRPr/>
            </a:lvl7pPr>
            <a:lvl8pPr marL="2442920" indent="0" algn="ctr">
              <a:buNone/>
              <a:defRPr/>
            </a:lvl8pPr>
            <a:lvl9pPr marL="2791985" indent="0" algn="ctr">
              <a:buNone/>
              <a:defRPr/>
            </a:lvl9pPr>
          </a:lstStyle>
          <a:p>
            <a:r>
              <a:rPr lang="zh-TW" altLang="en-US" noProof="1"/>
              <a:t>按一下以編輯母片副標題樣式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72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41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500">
                <a:ea typeface="微軟正黑體" pitchFamily="34" charset="-120"/>
              </a:defRPr>
            </a:lvl1pPr>
            <a:lvl2pPr marL="349061" indent="0">
              <a:buNone/>
              <a:defRPr sz="1400"/>
            </a:lvl2pPr>
            <a:lvl3pPr marL="698123" indent="0">
              <a:buNone/>
              <a:defRPr sz="1200"/>
            </a:lvl3pPr>
            <a:lvl4pPr marL="1046673" indent="0">
              <a:buNone/>
              <a:defRPr sz="1100"/>
            </a:lvl4pPr>
            <a:lvl5pPr marL="1395733" indent="0">
              <a:buNone/>
              <a:defRPr sz="1100"/>
            </a:lvl5pPr>
            <a:lvl6pPr marL="1744796" indent="0">
              <a:buNone/>
              <a:defRPr sz="1100"/>
            </a:lvl6pPr>
            <a:lvl7pPr marL="2093860" indent="0">
              <a:buNone/>
              <a:defRPr sz="1100"/>
            </a:lvl7pPr>
            <a:lvl8pPr marL="2442920" indent="0">
              <a:buNone/>
              <a:defRPr sz="1100"/>
            </a:lvl8pPr>
            <a:lvl9pPr marL="2791985" indent="0">
              <a:buNone/>
              <a:defRPr sz="11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3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01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9061" indent="0">
              <a:buNone/>
              <a:defRPr sz="1500" b="1"/>
            </a:lvl2pPr>
            <a:lvl3pPr marL="698123" indent="0">
              <a:buNone/>
              <a:defRPr sz="1400" b="1"/>
            </a:lvl3pPr>
            <a:lvl4pPr marL="1046673" indent="0">
              <a:buNone/>
              <a:defRPr sz="1200" b="1"/>
            </a:lvl4pPr>
            <a:lvl5pPr marL="1395733" indent="0">
              <a:buNone/>
              <a:defRPr sz="1200" b="1"/>
            </a:lvl5pPr>
            <a:lvl6pPr marL="1744796" indent="0">
              <a:buNone/>
              <a:defRPr sz="1200" b="1"/>
            </a:lvl6pPr>
            <a:lvl7pPr marL="2093860" indent="0">
              <a:buNone/>
              <a:defRPr sz="1200" b="1"/>
            </a:lvl7pPr>
            <a:lvl8pPr marL="2442920" indent="0">
              <a:buNone/>
              <a:defRPr sz="1200" b="1"/>
            </a:lvl8pPr>
            <a:lvl9pPr marL="2791985" indent="0">
              <a:buNone/>
              <a:defRPr sz="1200" b="1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9061" indent="0">
              <a:buNone/>
              <a:defRPr sz="1500" b="1"/>
            </a:lvl2pPr>
            <a:lvl3pPr marL="698123" indent="0">
              <a:buNone/>
              <a:defRPr sz="1400" b="1"/>
            </a:lvl3pPr>
            <a:lvl4pPr marL="1046673" indent="0">
              <a:buNone/>
              <a:defRPr sz="1200" b="1"/>
            </a:lvl4pPr>
            <a:lvl5pPr marL="1395733" indent="0">
              <a:buNone/>
              <a:defRPr sz="1200" b="1"/>
            </a:lvl5pPr>
            <a:lvl6pPr marL="1744796" indent="0">
              <a:buNone/>
              <a:defRPr sz="1200" b="1"/>
            </a:lvl6pPr>
            <a:lvl7pPr marL="2093860" indent="0">
              <a:buNone/>
              <a:defRPr sz="1200" b="1"/>
            </a:lvl7pPr>
            <a:lvl8pPr marL="2442920" indent="0">
              <a:buNone/>
              <a:defRPr sz="1200" b="1"/>
            </a:lvl8pPr>
            <a:lvl9pPr marL="2791985" indent="0">
              <a:buNone/>
              <a:defRPr sz="1200" b="1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18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98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1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400">
                <a:ea typeface="微軟正黑體" pitchFamily="34" charset="-120"/>
              </a:defRPr>
            </a:lvl1pPr>
            <a:lvl2pPr>
              <a:defRPr sz="2100">
                <a:ea typeface="微軟正黑體" pitchFamily="34" charset="-120"/>
              </a:defRPr>
            </a:lvl2pPr>
            <a:lvl3pPr>
              <a:defRPr sz="1800">
                <a:ea typeface="微軟正黑體" pitchFamily="34" charset="-120"/>
              </a:defRPr>
            </a:lvl3pPr>
            <a:lvl4pPr>
              <a:defRPr sz="1500">
                <a:ea typeface="微軟正黑體" pitchFamily="34" charset="-120"/>
              </a:defRPr>
            </a:lvl4pPr>
            <a:lvl5pPr>
              <a:defRPr sz="1500">
                <a:ea typeface="微軟正黑體" pitchFamily="34" charset="-12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9061" indent="0">
              <a:buNone/>
              <a:defRPr sz="900"/>
            </a:lvl2pPr>
            <a:lvl3pPr marL="698123" indent="0">
              <a:buNone/>
              <a:defRPr sz="800"/>
            </a:lvl3pPr>
            <a:lvl4pPr marL="1046673" indent="0">
              <a:buNone/>
              <a:defRPr sz="700"/>
            </a:lvl4pPr>
            <a:lvl5pPr marL="1395733" indent="0">
              <a:buNone/>
              <a:defRPr sz="700"/>
            </a:lvl5pPr>
            <a:lvl6pPr marL="1744796" indent="0">
              <a:buNone/>
              <a:defRPr sz="700"/>
            </a:lvl6pPr>
            <a:lvl7pPr marL="2093860" indent="0">
              <a:buNone/>
              <a:defRPr sz="700"/>
            </a:lvl7pPr>
            <a:lvl8pPr marL="2442920" indent="0">
              <a:buNone/>
              <a:defRPr sz="700"/>
            </a:lvl8pPr>
            <a:lvl9pPr marL="2791985" indent="0">
              <a:buNone/>
              <a:defRPr sz="7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15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2400">
                <a:ea typeface="微軟正黑體" pitchFamily="34" charset="-120"/>
              </a:defRPr>
            </a:lvl1pPr>
            <a:lvl2pPr marL="349061" indent="0">
              <a:buNone/>
              <a:defRPr sz="2100"/>
            </a:lvl2pPr>
            <a:lvl3pPr marL="698123" indent="0">
              <a:buNone/>
              <a:defRPr sz="1800"/>
            </a:lvl3pPr>
            <a:lvl4pPr marL="1046673" indent="0">
              <a:buNone/>
              <a:defRPr sz="1500"/>
            </a:lvl4pPr>
            <a:lvl5pPr marL="1395733" indent="0">
              <a:buNone/>
              <a:defRPr sz="1500"/>
            </a:lvl5pPr>
            <a:lvl6pPr marL="1744796" indent="0">
              <a:buNone/>
              <a:defRPr sz="1500"/>
            </a:lvl6pPr>
            <a:lvl7pPr marL="2093860" indent="0">
              <a:buNone/>
              <a:defRPr sz="1500"/>
            </a:lvl7pPr>
            <a:lvl8pPr marL="2442920" indent="0">
              <a:buNone/>
              <a:defRPr sz="1500"/>
            </a:lvl8pPr>
            <a:lvl9pPr marL="2791985" indent="0">
              <a:buNone/>
              <a:defRPr sz="1500"/>
            </a:lvl9pPr>
          </a:lstStyle>
          <a:p>
            <a:pPr lvl="0"/>
            <a:endParaRPr lang="zh-TW" altLang="en-US" noProof="1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9061" indent="0">
              <a:buNone/>
              <a:defRPr sz="900"/>
            </a:lvl2pPr>
            <a:lvl3pPr marL="698123" indent="0">
              <a:buNone/>
              <a:defRPr sz="800"/>
            </a:lvl3pPr>
            <a:lvl4pPr marL="1046673" indent="0">
              <a:buNone/>
              <a:defRPr sz="700"/>
            </a:lvl4pPr>
            <a:lvl5pPr marL="1395733" indent="0">
              <a:buNone/>
              <a:defRPr sz="700"/>
            </a:lvl5pPr>
            <a:lvl6pPr marL="1744796" indent="0">
              <a:buNone/>
              <a:defRPr sz="700"/>
            </a:lvl6pPr>
            <a:lvl7pPr marL="2093860" indent="0">
              <a:buNone/>
              <a:defRPr sz="700"/>
            </a:lvl7pPr>
            <a:lvl8pPr marL="2442920" indent="0">
              <a:buNone/>
              <a:defRPr sz="700"/>
            </a:lvl8pPr>
            <a:lvl9pPr marL="2791985" indent="0">
              <a:buNone/>
              <a:defRPr sz="7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26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7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500">
                <a:ea typeface="微軟正黑體" pitchFamily="34" charset="-120"/>
              </a:defRPr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1199756"/>
            <a:ext cx="2056586" cy="3395163"/>
          </a:xfrm>
        </p:spPr>
        <p:txBody>
          <a:bodyPr vert="eaVert"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6042153" cy="3395163"/>
          </a:xfrm>
          <a:prstGeom prst="rect">
            <a:avLst/>
          </a:prstGeom>
        </p:spPr>
        <p:txBody>
          <a:bodyPr vert="eaVert"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85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93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80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86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23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6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54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93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1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8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47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30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28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683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495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552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826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4070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32488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843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531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6884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432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1165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44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1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274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62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54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2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934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09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45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80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57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55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262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55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63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0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067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470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297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91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549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722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96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344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477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400">
                <a:ea typeface="微軟正黑體" pitchFamily="34" charset="-120"/>
              </a:defRPr>
            </a:lvl1pPr>
            <a:lvl2pPr>
              <a:defRPr sz="2100">
                <a:ea typeface="微軟正黑體" pitchFamily="34" charset="-120"/>
              </a:defRPr>
            </a:lvl2pPr>
            <a:lvl3pPr>
              <a:defRPr sz="1800">
                <a:ea typeface="微軟正黑體" pitchFamily="34" charset="-120"/>
              </a:defRPr>
            </a:lvl3pPr>
            <a:lvl4pPr>
              <a:defRPr sz="1500">
                <a:ea typeface="微軟正黑體" pitchFamily="34" charset="-120"/>
              </a:defRPr>
            </a:lvl4pPr>
            <a:lvl5pPr>
              <a:defRPr sz="1500">
                <a:ea typeface="微軟正黑體" pitchFamily="34" charset="-12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48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568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669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420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899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812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334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691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541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9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2400">
                <a:ea typeface="微軟正黑體" pitchFamily="34" charset="-120"/>
              </a:defRPr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706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277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711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822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366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547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210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923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68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4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75" y="1543159"/>
            <a:ext cx="8229057" cy="8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030" tIns="37013" rIns="74030" bIns="370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79707" y="4139206"/>
            <a:ext cx="3200943" cy="44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030" tIns="37013" rIns="74030" bIns="37013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  <a:latin typeface="+mj-lt"/>
                <a:ea typeface="微軟正黑體" pitchFamily="34" charset="-120"/>
              </a:defRPr>
            </a:lvl1pPr>
          </a:lstStyle>
          <a:p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33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900" r:id="rId19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+mj-lt"/>
          <a:ea typeface="微軟正黑體" pitchFamily="34" charset="-120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5pPr>
      <a:lvl6pPr marL="348966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6pPr>
      <a:lvl7pPr marL="697931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7pPr>
      <a:lvl8pPr marL="104690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8pPr>
      <a:lvl9pPr marL="1395869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9pPr>
    </p:titleStyle>
    <p:bodyStyle>
      <a:lvl1pPr marL="261728" indent="-261728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67073" indent="-218102" algn="l" rtl="0" fontAlgn="base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72423" indent="-174486" algn="l" rtl="0" fontAlgn="base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21389" indent="-174486" algn="l" rtl="0" fontAlgn="base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70355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919320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68287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617253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66223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6012160" y="123478"/>
            <a:ext cx="1152128" cy="339011"/>
          </a:xfrm>
          <a:prstGeom prst="chevron">
            <a:avLst>
              <a:gd name="adj" fmla="val 26711"/>
            </a:avLst>
          </a:prstGeom>
          <a:solidFill>
            <a:schemeClr val="accent5">
              <a:lumMod val="25000"/>
            </a:schemeClr>
          </a:solidFill>
          <a:ln>
            <a:solidFill>
              <a:schemeClr val="accent5">
                <a:lumMod val="25000"/>
              </a:schemeClr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923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21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198960"/>
            <a:ext cx="82296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812" tIns="35906" rIns="71812" bIns="359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First level</a:t>
            </a:r>
          </a:p>
          <a:p>
            <a:pPr lvl="1"/>
            <a:r>
              <a:rPr lang="en-US" altLang="zh-TW"/>
              <a:t>Second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4097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812" tIns="35906" rIns="71812" bIns="3590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1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9B50439-2A61-4D9E-9C92-B54B7FAE61A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4" name="燕尾形 2"/>
          <p:cNvSpPr>
            <a:spLocks noChangeArrowheads="1"/>
          </p:cNvSpPr>
          <p:nvPr userDrawn="1"/>
        </p:nvSpPr>
        <p:spPr bwMode="auto">
          <a:xfrm>
            <a:off x="7164288" y="72499"/>
            <a:ext cx="1224136" cy="339011"/>
          </a:xfrm>
          <a:prstGeom prst="chevron">
            <a:avLst>
              <a:gd name="adj" fmla="val 26711"/>
            </a:avLst>
          </a:prstGeom>
          <a:solidFill>
            <a:srgbClr val="FF66CC"/>
          </a:solidFill>
          <a:ln>
            <a:solidFill>
              <a:srgbClr val="FF66CC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" name="TextBox 5"/>
          <p:cNvSpPr>
            <a:spLocks noChangeArrowheads="1"/>
          </p:cNvSpPr>
          <p:nvPr userDrawn="1"/>
        </p:nvSpPr>
        <p:spPr bwMode="auto">
          <a:xfrm>
            <a:off x="4788024" y="145087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" name="TextBox 6"/>
          <p:cNvSpPr>
            <a:spLocks noChangeArrowheads="1"/>
          </p:cNvSpPr>
          <p:nvPr userDrawn="1"/>
        </p:nvSpPr>
        <p:spPr bwMode="auto">
          <a:xfrm>
            <a:off x="251520" y="145087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" name="TextBox 10"/>
          <p:cNvSpPr>
            <a:spLocks noChangeArrowheads="1"/>
          </p:cNvSpPr>
          <p:nvPr userDrawn="1"/>
        </p:nvSpPr>
        <p:spPr bwMode="auto">
          <a:xfrm>
            <a:off x="1547664" y="145087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" name="TextBox 11"/>
          <p:cNvSpPr>
            <a:spLocks noChangeArrowheads="1"/>
          </p:cNvSpPr>
          <p:nvPr userDrawn="1"/>
        </p:nvSpPr>
        <p:spPr bwMode="auto">
          <a:xfrm>
            <a:off x="3325574" y="145087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9" name="TextBox 5"/>
          <p:cNvSpPr>
            <a:spLocks noChangeArrowheads="1"/>
          </p:cNvSpPr>
          <p:nvPr userDrawn="1"/>
        </p:nvSpPr>
        <p:spPr bwMode="auto">
          <a:xfrm>
            <a:off x="7236296" y="145087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0" name="TextBox 5"/>
          <p:cNvSpPr>
            <a:spLocks noChangeArrowheads="1"/>
          </p:cNvSpPr>
          <p:nvPr userDrawn="1"/>
        </p:nvSpPr>
        <p:spPr bwMode="auto">
          <a:xfrm>
            <a:off x="6054313" y="145087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280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  <p:sldLayoutId id="2147484196" r:id="rId15"/>
    <p:sldLayoutId id="2147484197" r:id="rId16"/>
    <p:sldLayoutId id="2147484198" r:id="rId17"/>
    <p:sldLayoutId id="2147484215" r:id="rId18"/>
  </p:sldLayoutIdLst>
  <p:transition spd="slow" advTm="3000"/>
  <p:hf hdr="0" ftr="0" dt="0"/>
  <p:txStyles>
    <p:titleStyle>
      <a:lvl1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29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858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287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716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67891" indent="-267891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l"/>
        <a:defRPr kumimoji="1" sz="1700" b="1">
          <a:solidFill>
            <a:schemeClr val="tx1"/>
          </a:solidFill>
          <a:latin typeface="+mn-lt"/>
          <a:ea typeface="+mn-ea"/>
          <a:cs typeface="+mn-cs"/>
        </a:defRPr>
      </a:lvl1pPr>
      <a:lvl2pPr marL="583406" indent="-222647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Trebuchet MS" panose="020B0603020202020204" pitchFamily="34" charset="0"/>
        <a:buChar char="―"/>
        <a:defRPr kumimoji="1" sz="1300">
          <a:solidFill>
            <a:schemeClr val="tx1"/>
          </a:solidFill>
          <a:latin typeface="+mn-lt"/>
          <a:ea typeface="+mn-ea"/>
        </a:defRPr>
      </a:lvl2pPr>
      <a:lvl3pPr marL="897731" indent="-179785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¢"/>
        <a:defRPr kumimoji="1" sz="1300">
          <a:solidFill>
            <a:schemeClr val="tx1"/>
          </a:solidFill>
          <a:latin typeface="+mn-lt"/>
          <a:ea typeface="+mn-ea"/>
        </a:defRPr>
      </a:lvl3pPr>
      <a:lvl4pPr marL="1257300" indent="-179785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p"/>
        <a:defRPr kumimoji="1" sz="1300">
          <a:solidFill>
            <a:schemeClr val="tx1"/>
          </a:solidFill>
          <a:latin typeface="+mn-lt"/>
          <a:ea typeface="+mn-ea"/>
        </a:defRPr>
      </a:lvl4pPr>
      <a:lvl5pPr marL="1614488" indent="-177404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anose="020B0604020202020204" pitchFamily="34" charset="0"/>
        <a:buChar char="»"/>
        <a:defRPr sz="1300">
          <a:solidFill>
            <a:schemeClr val="tx1"/>
          </a:solidFill>
          <a:latin typeface="+mn-lt"/>
          <a:ea typeface="+mn-ea"/>
        </a:defRPr>
      </a:lvl5pPr>
      <a:lvl6pPr marL="21014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443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7872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301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31681" y="1297782"/>
            <a:ext cx="7255119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1681" y="4419601"/>
            <a:ext cx="3253154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zh-TW" altLang="zh-TW" b="0">
              <a:solidFill>
                <a:srgbClr val="FFFFFF"/>
              </a:solidFill>
              <a:latin typeface="Trebuchet MS" pitchFamily="34" charset="0"/>
              <a:ea typeface="新細明體" charset="-12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1431681" y="3746897"/>
            <a:ext cx="2647950" cy="22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532" tIns="35766" rIns="71532" bIns="35766">
            <a:spAutoFit/>
          </a:bodyPr>
          <a:lstStyle/>
          <a:p>
            <a:pPr defTabSz="815780">
              <a:spcBef>
                <a:spcPct val="50000"/>
              </a:spcBef>
              <a:defRPr/>
            </a:pPr>
            <a:r>
              <a:rPr lang="en-US" altLang="zh-TW" sz="1000">
                <a:solidFill>
                  <a:srgbClr val="FFFFFF"/>
                </a:solidFill>
                <a:latin typeface="Trebuchet MS" pitchFamily="34" charset="0"/>
                <a:ea typeface="新細明體" pitchFamily="18" charset="-120"/>
              </a:rPr>
              <a:t>Presenter &amp; Job Title</a:t>
            </a: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1681" y="3944541"/>
            <a:ext cx="7203831" cy="44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58713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hf hdr="0" ftr="0" dt="0"/>
  <p:txStyles>
    <p:titleStyle>
      <a:lvl1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2pPr>
      <a:lvl3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3pPr>
      <a:lvl4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4pPr>
      <a:lvl5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5pPr>
      <a:lvl6pPr marL="389626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6pPr>
      <a:lvl7pPr marL="779252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7pPr>
      <a:lvl8pPr marL="1168878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8pPr>
      <a:lvl9pPr marL="1558503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9pPr>
    </p:titleStyle>
    <p:bodyStyle>
      <a:lvl1pPr marL="266515" indent="-266515" algn="l" defTabSz="715667" rtl="0" eaLnBrk="0" fontAlgn="base" hangingPunct="0">
        <a:spcBef>
          <a:spcPct val="20000"/>
        </a:spcBef>
        <a:spcAft>
          <a:spcPct val="0"/>
        </a:spcAft>
        <a:defRPr kumimoji="1" sz="2200" b="1">
          <a:solidFill>
            <a:schemeClr val="bg1"/>
          </a:solidFill>
          <a:latin typeface="+mn-lt"/>
          <a:ea typeface="+mn-ea"/>
          <a:cs typeface="+mn-cs"/>
        </a:defRPr>
      </a:lvl1pPr>
      <a:lvl2pPr marL="581733" indent="-225929" algn="l" defTabSz="715667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Arial" charset="0"/>
          <a:ea typeface="+mn-ea"/>
        </a:defRPr>
      </a:lvl2pPr>
      <a:lvl3pPr marL="895598" indent="-179932" algn="l" defTabSz="715667" rtl="0" eaLnBrk="0" fontAlgn="base" hangingPunct="0">
        <a:spcBef>
          <a:spcPct val="20000"/>
        </a:spcBef>
        <a:spcAft>
          <a:spcPct val="0"/>
        </a:spcAft>
        <a:buChar char="•"/>
        <a:defRPr kumimoji="1" sz="1900">
          <a:solidFill>
            <a:schemeClr val="tx1"/>
          </a:solidFill>
          <a:latin typeface="Arial" charset="0"/>
          <a:ea typeface="+mn-ea"/>
        </a:defRPr>
      </a:lvl3pPr>
      <a:lvl4pPr marL="1252755" indent="-178579" algn="l" defTabSz="715667" rtl="0" eaLnBrk="0" fontAlgn="base" hangingPunct="0">
        <a:spcBef>
          <a:spcPct val="20000"/>
        </a:spcBef>
        <a:spcAft>
          <a:spcPct val="0"/>
        </a:spcAft>
        <a:buChar char="–"/>
        <a:defRPr kumimoji="1" sz="1700">
          <a:solidFill>
            <a:schemeClr val="tx1"/>
          </a:solidFill>
          <a:latin typeface="Arial" charset="0"/>
          <a:ea typeface="+mn-ea"/>
        </a:defRPr>
      </a:lvl4pPr>
      <a:lvl5pPr marL="1611266" indent="-178579" algn="l" defTabSz="715667" rtl="0" eaLnBrk="0" fontAlgn="base" hangingPunct="0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Arial" charset="0"/>
          <a:ea typeface="+mn-ea"/>
        </a:defRPr>
      </a:lvl5pPr>
      <a:lvl6pPr marL="2142942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6pPr>
      <a:lvl7pPr marL="2532568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7pPr>
      <a:lvl8pPr marL="2922194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8pPr>
      <a:lvl9pPr marL="3311820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zh-TW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07170"/>
            <a:ext cx="7284427" cy="85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Changing Industry Landscape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8960"/>
            <a:ext cx="8229600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First level</a:t>
            </a:r>
          </a:p>
          <a:p>
            <a:pPr lvl="1"/>
            <a:r>
              <a:rPr lang="en-US" altLang="zh-TW"/>
              <a:t>Second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4189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anchor="t" anchorCtr="0" compatLnSpc="1">
            <a:prstTxWarp prst="textNoShape">
              <a:avLst/>
            </a:prstTxWarp>
          </a:bodyPr>
          <a:lstStyle>
            <a:lvl1pPr algn="l">
              <a:defRPr sz="15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FD73EF7C-49A4-4DAD-9C74-94F7F7F0D54D}" type="slidenum">
              <a:rPr kumimoji="0" lang="en-US" altLang="zh-TW">
                <a:solidFill>
                  <a:prstClr val="white"/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9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  <p:sldLayoutId id="2147484257" r:id="rId13"/>
  </p:sldLayoutIdLst>
  <p:hf hdr="0" ftr="0" dt="0"/>
  <p:txStyles>
    <p:titleStyle>
      <a:lvl1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4572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9144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3716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8288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357188" indent="-357188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2200" b="1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686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 sz="1700">
          <a:solidFill>
            <a:schemeClr val="tx1"/>
          </a:solidFill>
          <a:latin typeface="+mn-lt"/>
          <a:ea typeface="+mn-ea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 sz="1700">
          <a:solidFill>
            <a:schemeClr val="tx1"/>
          </a:solidFill>
          <a:latin typeface="+mn-lt"/>
          <a:ea typeface="+mn-ea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 sz="1700">
          <a:solidFill>
            <a:schemeClr val="tx1"/>
          </a:solidFill>
          <a:latin typeface="+mn-lt"/>
          <a:ea typeface="+mn-ea"/>
        </a:defRPr>
      </a:lvl4pPr>
      <a:lvl5pPr marL="2152650" indent="-236538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 sz="1700">
          <a:solidFill>
            <a:schemeClr val="tx1"/>
          </a:solidFill>
          <a:latin typeface="+mn-lt"/>
          <a:ea typeface="+mn-ea"/>
        </a:defRPr>
      </a:lvl5pPr>
      <a:lvl6pPr marL="28019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32591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37163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41735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848" y="1543159"/>
            <a:ext cx="8228304" cy="85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030" tIns="37013" rIns="74030" bIns="370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按一下以編輯母片標題樣式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79912" y="4139206"/>
            <a:ext cx="3200615" cy="44059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74030" tIns="37013" rIns="74030" bIns="37013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  <a:latin typeface="Trebuchet MS" pitchFamily="34" charset="0"/>
                <a:ea typeface="微軟正黑體" pitchFamily="34" charset="-120"/>
              </a:defRPr>
            </a:lvl1pPr>
          </a:lstStyle>
          <a:p>
            <a:endParaRPr kumimoji="0"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5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微軟正黑體" pitchFamily="34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5pPr>
      <a:lvl6pPr marL="349061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6pPr>
      <a:lvl7pPr marL="69812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7pPr>
      <a:lvl8pPr marL="104667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8pPr>
      <a:lvl9pPr marL="139573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9pPr>
    </p:titleStyle>
    <p:bodyStyle>
      <a:lvl1pPr marL="262184" indent="-26218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66777" indent="-217199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新細明體" pitchFamily="18" charset="-120"/>
        </a:defRPr>
      </a:lvl2pPr>
      <a:lvl3pPr marL="872660" indent="-17479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新細明體" pitchFamily="18" charset="-120"/>
        </a:defRPr>
      </a:lvl3pPr>
      <a:lvl4pPr marL="1220948" indent="-17350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新細明體" pitchFamily="18" charset="-120"/>
        </a:defRPr>
      </a:lvl4pPr>
      <a:lvl5pPr marL="1570523" indent="-17479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新細明體" pitchFamily="18" charset="-120"/>
        </a:defRPr>
      </a:lvl5pPr>
      <a:lvl6pPr marL="1919069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68131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617190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66256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9061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812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67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73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796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6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92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985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燕尾形 2"/>
          <p:cNvSpPr>
            <a:spLocks noChangeArrowheads="1"/>
          </p:cNvSpPr>
          <p:nvPr userDrawn="1"/>
        </p:nvSpPr>
        <p:spPr bwMode="auto">
          <a:xfrm>
            <a:off x="108458" y="123478"/>
            <a:ext cx="1439206" cy="339011"/>
          </a:xfrm>
          <a:prstGeom prst="chevron">
            <a:avLst>
              <a:gd name="adj" fmla="val 2671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7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" name="TextBox 10"/>
          <p:cNvSpPr>
            <a:spLocks noChangeArrowheads="1"/>
          </p:cNvSpPr>
          <p:nvPr userDrawn="1"/>
        </p:nvSpPr>
        <p:spPr bwMode="auto">
          <a:xfrm>
            <a:off x="1584628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0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1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490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92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1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  <p:sldLayoutId id="2147484270" r:id="rId12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1475656" y="123478"/>
            <a:ext cx="1800200" cy="339011"/>
          </a:xfrm>
          <a:prstGeom prst="chevron">
            <a:avLst>
              <a:gd name="adj" fmla="val 26711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2">
                    <a:lumMod val="75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bg2">
                    <a:lumMod val="75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34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3275856" y="123478"/>
            <a:ext cx="1440160" cy="339011"/>
          </a:xfrm>
          <a:prstGeom prst="chevron">
            <a:avLst>
              <a:gd name="adj" fmla="val 2671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597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4644008" y="123478"/>
            <a:ext cx="1368152" cy="339011"/>
          </a:xfrm>
          <a:prstGeom prst="chevron">
            <a:avLst>
              <a:gd name="adj" fmla="val 26711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782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24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4643"/>
            <a:ext cx="7886700" cy="993775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9"/>
            <a:ext cx="20574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9"/>
            <a:ext cx="30861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9"/>
            <a:ext cx="20574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531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211" r:id="rId12"/>
  </p:sldLayoutIdLst>
  <p:hf hdr="0" ftr="0" dt="0"/>
  <p:txStyles>
    <p:titleStyle>
      <a:lvl1pPr algn="l" defTabSz="9142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8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hyperlink" Target="http://www.google.com.tw/url?sa=i&amp;rct=j&amp;q=&amp;esrc=s&amp;source=images&amp;cd=&amp;cad=rja&amp;uact=8&amp;ved=0ahUKEwjBjLTT3oXKAhUBKqYKHTMoATQQjRwIBw&amp;url=http://www.ottomacau.com/portfolio/%E8%A1%A3%E6%AB%83-13.html&amp;psig=AFQjCNEEBzw7WQrE8f3glVtN93j0WAC-dw&amp;ust=1451638911341429" TargetMode="External"/><Relationship Id="rId7" Type="http://schemas.openxmlformats.org/officeDocument/2006/relationships/image" Target="../media/image29.jpeg"/><Relationship Id="rId12" Type="http://schemas.openxmlformats.org/officeDocument/2006/relationships/image" Target="../media/image31.pn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jpeg"/><Relationship Id="rId11" Type="http://schemas.openxmlformats.org/officeDocument/2006/relationships/image" Target="../media/image32.svg"/><Relationship Id="rId5" Type="http://schemas.openxmlformats.org/officeDocument/2006/relationships/image" Target="../media/image27.png"/><Relationship Id="rId15" Type="http://schemas.openxmlformats.org/officeDocument/2006/relationships/image" Target="../media/image30.sv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0.svg"/><Relationship Id="rId9" Type="http://schemas.openxmlformats.org/officeDocument/2006/relationships/image" Target="../media/image47.png"/><Relationship Id="rId4" Type="http://schemas.openxmlformats.org/officeDocument/2006/relationships/image" Target="../media/image6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2.xml"/><Relationship Id="rId11" Type="http://schemas.openxmlformats.org/officeDocument/2006/relationships/image" Target="../media/image59.png"/><Relationship Id="rId10" Type="http://schemas.openxmlformats.org/officeDocument/2006/relationships/image" Target="../media/image9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1.sv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1403648" y="3939902"/>
            <a:ext cx="2736304" cy="59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549" tIns="35775" rIns="71549" bIns="35775">
            <a:spAutoFit/>
          </a:bodyPr>
          <a:lstStyle/>
          <a:p>
            <a:pPr defTabSz="815687"/>
            <a:r>
              <a:rPr lang="zh-TW" altLang="en-US" sz="1700" dirty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任忠仁</a:t>
            </a:r>
            <a:r>
              <a:rPr lang="zh-TW" altLang="en-US" sz="1700" dirty="0" smtClean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  特別助理兼財務長</a:t>
            </a:r>
            <a:endParaRPr lang="en-US" altLang="zh-TW" sz="1700" dirty="0">
              <a:solidFill>
                <a:srgbClr val="FFFFFF"/>
              </a:solidFill>
              <a:latin typeface="Frutiger 47LightCn"/>
              <a:ea typeface="微軟正黑體" pitchFamily="34" charset="-120"/>
            </a:endParaRPr>
          </a:p>
          <a:p>
            <a:pPr defTabSz="815687"/>
            <a:r>
              <a:rPr lang="en-US" altLang="zh-TW" sz="1700" dirty="0" smtClean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2026</a:t>
            </a:r>
            <a:r>
              <a:rPr lang="zh-TW" altLang="en-US" sz="1700" dirty="0" smtClean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年第</a:t>
            </a:r>
            <a:r>
              <a:rPr lang="zh-TW" altLang="en-US" sz="1700" dirty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一</a:t>
            </a:r>
            <a:r>
              <a:rPr lang="zh-TW" altLang="en-US" sz="1700" dirty="0" smtClean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季 </a:t>
            </a:r>
            <a:endParaRPr lang="en-US" altLang="zh-TW" sz="1700" dirty="0" smtClean="0">
              <a:solidFill>
                <a:srgbClr val="FFFFFF"/>
              </a:solidFill>
              <a:latin typeface="Frutiger 47LightCn"/>
              <a:ea typeface="微軟正黑體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1182086" y="1221601"/>
            <a:ext cx="7254385" cy="61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49" tIns="35775" rIns="71549" bIns="35775" numCol="1" anchor="ctr" anchorCtr="0" compatLnSpc="1">
            <a:prstTxWarp prst="textNoShape">
              <a:avLst/>
            </a:prstTxWarp>
          </a:bodyPr>
          <a:lstStyle/>
          <a:p>
            <a:pPr defTabSz="715586" eaLnBrk="0" fontAlgn="ctr" hangingPunct="0">
              <a:defRPr/>
            </a:pPr>
            <a:r>
              <a:rPr lang="zh-TW" altLang="en-US" sz="3100" kern="0" dirty="0">
                <a:solidFill>
                  <a:srgbClr val="ECECFE"/>
                </a:solidFill>
                <a:latin typeface="Frutiger 47LightCn"/>
                <a:ea typeface="微軟正黑體" panose="020B0604030504040204" pitchFamily="34" charset="-120"/>
                <a:cs typeface="文鼎新中黑"/>
              </a:rPr>
              <a:t>南俊國際股份有限公司（</a:t>
            </a:r>
            <a:r>
              <a:rPr lang="en-US" altLang="zh-TW" sz="3100" kern="0" dirty="0" smtClean="0">
                <a:solidFill>
                  <a:srgbClr val="ECECFE"/>
                </a:solidFill>
                <a:latin typeface="Frutiger 47LightCn"/>
                <a:ea typeface="微軟正黑體" panose="020B0604030504040204" pitchFamily="34" charset="-120"/>
                <a:cs typeface="Arial" pitchFamily="34" charset="0"/>
              </a:rPr>
              <a:t>6584TW</a:t>
            </a:r>
            <a:r>
              <a:rPr lang="en-US" altLang="zh-TW" sz="3100" kern="0" dirty="0" smtClean="0">
                <a:solidFill>
                  <a:srgbClr val="ECECFE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zh-TW" altLang="en-US" sz="3100" kern="0" dirty="0">
                <a:solidFill>
                  <a:srgbClr val="ECECFE"/>
                </a:solidFill>
                <a:latin typeface="Frutiger 47LightCn"/>
                <a:ea typeface="微軟正黑體" panose="020B0604030504040204" pitchFamily="34" charset="-120"/>
                <a:cs typeface="文鼎新中黑"/>
              </a:rPr>
              <a:t>）</a:t>
            </a:r>
            <a:endParaRPr lang="zh-TW" altLang="en-US" sz="3100" kern="0" dirty="0">
              <a:solidFill>
                <a:srgbClr val="FFFFFF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347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07504" y="579745"/>
            <a:ext cx="1462316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  營運</a:t>
            </a:r>
            <a:r>
              <a:rPr lang="zh-TW" altLang="en-US" sz="2000" b="1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現況</a:t>
            </a:r>
            <a:endParaRPr lang="zh-TW" altLang="en-US" sz="2000" b="1" dirty="0">
              <a:solidFill>
                <a:srgbClr val="99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9</a:t>
            </a:fld>
            <a:endParaRPr lang="en-US" altLang="zh-TW">
              <a:solidFill>
                <a:srgbClr val="FFFFFF"/>
              </a:solidFill>
            </a:endParaRPr>
          </a:p>
        </p:txBody>
      </p:sp>
      <p:graphicFrame>
        <p:nvGraphicFramePr>
          <p:cNvPr id="5" name="Group 237">
            <a:extLst>
              <a:ext uri="{FF2B5EF4-FFF2-40B4-BE49-F238E27FC236}">
                <a16:creationId xmlns:a16="http://schemas.microsoft.com/office/drawing/2014/main" id="{26ABBB4A-643D-4A2D-AFB9-DAF79293F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908932"/>
              </p:ext>
            </p:extLst>
          </p:nvPr>
        </p:nvGraphicFramePr>
        <p:xfrm>
          <a:off x="225764" y="1020284"/>
          <a:ext cx="8738723" cy="3711705"/>
        </p:xfrm>
        <a:graphic>
          <a:graphicData uri="http://schemas.openxmlformats.org/drawingml/2006/table">
            <a:tbl>
              <a:tblPr/>
              <a:tblGrid>
                <a:gridCol w="1504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2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0270">
                  <a:extLst>
                    <a:ext uri="{9D8B030D-6E8A-4147-A177-3AD203B41FA5}">
                      <a16:colId xmlns:a16="http://schemas.microsoft.com/office/drawing/2014/main" val="1981391159"/>
                    </a:ext>
                  </a:extLst>
                </a:gridCol>
                <a:gridCol w="1575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71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廠別 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主要產品別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組織定位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量產線數量</a:t>
                      </a:r>
                      <a:endParaRPr kumimoji="1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員工人數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63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總部</a:t>
                      </a:r>
                      <a:endParaRPr lang="en-US" altLang="zh-TW" sz="1200" b="0" i="0" u="none" strike="noStrike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樓板面積</a:t>
                      </a: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434</a:t>
                      </a: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坪</a:t>
                      </a: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總部辦公室</a:t>
                      </a:r>
                      <a:endParaRPr lang="zh-TW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 業務、管理及研發中心</a:t>
                      </a:r>
                      <a:endParaRPr lang="zh-TW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59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86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雲科一廠及二廠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樓板面積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12097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坪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伺服器、居家</a:t>
                      </a: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櫥櫃</a:t>
                      </a:r>
                      <a:r>
                        <a:rPr kumimoji="0" lang="zh-TW" alt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kumimoji="0" lang="en-US" altLang="zh-TW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OA</a:t>
                      </a:r>
                      <a:r>
                        <a:rPr kumimoji="0" lang="zh-TW" alt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、</a:t>
                      </a:r>
                      <a:endParaRPr kumimoji="0" lang="en-US" altLang="zh-TW" sz="1200" b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工具櫃及工業應用等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導軌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In-House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製程垂直整合生產基地    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包含鋼捲裁切分條、輥製成型、   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沖壓、表面處理及組裝等製程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條系列別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全產線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zh-TW" sz="12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489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33785"/>
                  </a:ext>
                </a:extLst>
              </a:tr>
              <a:tr h="59686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雲科三廠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樓板面積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1470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坪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伺服器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導軌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 伺服器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導軌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專廠生產基地</a:t>
                      </a:r>
                      <a:endParaRPr lang="zh-TW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條系列別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全產線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67338"/>
                  </a:ext>
                </a:extLst>
              </a:tr>
              <a:tr h="59686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桃園廠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樓板</a:t>
                      </a: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面積</a:t>
                      </a: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631</a:t>
                      </a: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坪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家電、</a:t>
                      </a:r>
                      <a:r>
                        <a:rPr kumimoji="0" lang="zh-TW" alt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伺服器</a:t>
                      </a: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等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導軌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 後段組裝製程</a:t>
                      </a: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及</a:t>
                      </a:r>
                      <a:r>
                        <a:rPr kumimoji="0"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出貨倉庫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條系列別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後段</a:t>
                      </a:r>
                      <a:r>
                        <a:rPr kumimoji="0" lang="zh-TW" altLang="en-US" sz="12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製程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57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75248"/>
                  </a:ext>
                </a:extLst>
              </a:tr>
              <a:tr h="446439">
                <a:tc>
                  <a:txBody>
                    <a:bodyPr/>
                    <a:lstStyle/>
                    <a:p>
                      <a:pPr marL="0" marR="0" lvl="0" indent="0" algn="l" defTabSz="6979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越南廠</a:t>
                      </a:r>
                      <a:endParaRPr lang="en-US" altLang="zh-TW" sz="1200" b="0" i="0" u="none" strike="noStrike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6979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樓板面積</a:t>
                      </a: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2204</a:t>
                      </a: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坪</a:t>
                      </a: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伺服器</a:t>
                      </a: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導軌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kumimoji="0" lang="zh-TW" alt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伺服器</a:t>
                      </a: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導軌</a:t>
                      </a: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專廠生產基地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條系列別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全產線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123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402722"/>
                  </a:ext>
                </a:extLst>
              </a:tr>
              <a:tr h="258422"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蘇州南俊商貿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貿易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負責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大陸地區內銷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422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+mn-ea"/>
                          <a:cs typeface="+mn-cs"/>
                        </a:rPr>
                        <a:t>REPON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+mn-ea"/>
                          <a:cs typeface="+mn-cs"/>
                        </a:rPr>
                        <a:t>USA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貿易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負責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北美市場銷售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33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矩形 2"/>
          <p:cNvSpPr>
            <a:spLocks noChangeArrowheads="1"/>
          </p:cNvSpPr>
          <p:nvPr/>
        </p:nvSpPr>
        <p:spPr bwMode="auto">
          <a:xfrm>
            <a:off x="5107683" y="1691102"/>
            <a:ext cx="3650464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>
            <a:spAutoFit/>
          </a:bodyPr>
          <a:lstStyle/>
          <a:p>
            <a:pPr algn="r"/>
            <a:r>
              <a:rPr kumimoji="0" lang="zh-TW" altLang="en-US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產品及市場概況</a:t>
            </a:r>
            <a:endParaRPr kumimoji="0" lang="zh-CN" altLang="en-US" sz="39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" y="2355727"/>
            <a:ext cx="9144000" cy="3375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16" tIns="37006" rIns="74016" bIns="37006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22" y="-431954"/>
            <a:ext cx="3135919" cy="7215177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>
            <a:spAutoFit/>
          </a:bodyPr>
          <a:lstStyle/>
          <a:p>
            <a:pPr>
              <a:defRPr/>
            </a:pPr>
            <a:r>
              <a:rPr kumimoji="0" lang="en-US" altLang="zh-CN" sz="46400" b="0" dirty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2</a:t>
            </a:r>
            <a:endParaRPr kumimoji="0" lang="zh-CN" altLang="en-US" sz="464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15B727-83CA-462D-BE1D-49DA0FC38961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sp>
        <p:nvSpPr>
          <p:cNvPr id="25" name="文字方塊 24"/>
          <p:cNvSpPr txBox="1"/>
          <p:nvPr/>
        </p:nvSpPr>
        <p:spPr>
          <a:xfrm>
            <a:off x="107504" y="448011"/>
            <a:ext cx="1872208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產品</a:t>
            </a:r>
            <a:r>
              <a:rPr lang="zh-TW" altLang="en-US" sz="20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圖示</a:t>
            </a:r>
            <a:endParaRPr lang="en-US" altLang="zh-TW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6" name="圖片 25" descr="P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26026"/>
            <a:ext cx="8725364" cy="383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3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http://www.ottomacau.com/img/upload/pictures/2015/12/1449551858660.jpg">
            <a:hlinkClick r:id="rId3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879" y="3269112"/>
            <a:ext cx="2880000" cy="144000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129973" y="466208"/>
            <a:ext cx="1927599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產品應用</a:t>
            </a:r>
            <a:endParaRPr lang="en-US" altLang="zh-TW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2" name="圖片 7"/>
          <p:cNvPicPr>
            <a:picLocks noChangeArrowheads="1"/>
          </p:cNvPicPr>
          <p:nvPr/>
        </p:nvPicPr>
        <p:blipFill>
          <a:blip r:embed="rId5" cstate="print">
            <a:alphaModFix amt="35000"/>
          </a:blip>
          <a:srcRect/>
          <a:stretch>
            <a:fillRect/>
          </a:stretch>
        </p:blipFill>
        <p:spPr bwMode="auto">
          <a:xfrm>
            <a:off x="151227" y="1373968"/>
            <a:ext cx="2880000" cy="1440000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156121"/>
            <a:ext cx="189432" cy="2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anchor="ctr" anchorCtr="0" compatLnSpc="1">
            <a:prstTxWarp prst="textNoShape">
              <a:avLst/>
            </a:prstTxWarp>
            <a:spAutoFit/>
          </a:bodyPr>
          <a:lstStyle/>
          <a:p>
            <a:pPr defTabSz="779252"/>
            <a:r>
              <a:rPr lang="en-US" altLang="zh-TW" sz="1000" b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</a:t>
            </a:r>
            <a:endParaRPr lang="en-US" altLang="zh-TW" sz="1500" b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5327251"/>
            <a:ext cx="189432" cy="2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anchor="ctr" anchorCtr="0" compatLnSpc="1">
            <a:prstTxWarp prst="textNoShape">
              <a:avLst/>
            </a:prstTxWarp>
            <a:spAutoFit/>
          </a:bodyPr>
          <a:lstStyle/>
          <a:p>
            <a:pPr defTabSz="779252"/>
            <a:r>
              <a:rPr lang="en-US" altLang="zh-TW" sz="1000" b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</a:t>
            </a:r>
            <a:endParaRPr lang="en-US" altLang="zh-TW" sz="1500" b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7589066"/>
            <a:ext cx="157437" cy="30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anchor="ctr" anchorCtr="0" compatLnSpc="1">
            <a:prstTxWarp prst="textNoShape">
              <a:avLst/>
            </a:prstTxWarp>
            <a:spAutoFit/>
          </a:bodyPr>
          <a:lstStyle/>
          <a:p>
            <a:pPr defTabSz="779252"/>
            <a:endParaRPr lang="zh-TW" altLang="zh-TW" sz="1500" b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12</a:t>
            </a:fld>
            <a:endParaRPr lang="en-US" altLang="zh-TW">
              <a:solidFill>
                <a:srgbClr val="FFFFFF"/>
              </a:solidFill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BC7AA947-3D81-4819-9547-A3F1C59B86D2}"/>
              </a:ext>
            </a:extLst>
          </p:cNvPr>
          <p:cNvCxnSpPr>
            <a:cxnSpLocks/>
          </p:cNvCxnSpPr>
          <p:nvPr/>
        </p:nvCxnSpPr>
        <p:spPr bwMode="auto">
          <a:xfrm flipH="1">
            <a:off x="2016201" y="1941237"/>
            <a:ext cx="323551" cy="249777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65BDE2C-3F72-4AC1-AA04-655E7B7F32CC}"/>
              </a:ext>
            </a:extLst>
          </p:cNvPr>
          <p:cNvSpPr txBox="1"/>
          <p:nvPr/>
        </p:nvSpPr>
        <p:spPr>
          <a:xfrm>
            <a:off x="127238" y="1026313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隱藏式底裝導軌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71919B77-71A4-4136-8CDB-436C4CAF6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50" y="1305513"/>
            <a:ext cx="1068825" cy="8886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E539B625-C381-4306-BCF3-BBB9BA4C442C}"/>
              </a:ext>
            </a:extLst>
          </p:cNvPr>
          <p:cNvSpPr txBox="1"/>
          <p:nvPr/>
        </p:nvSpPr>
        <p:spPr>
          <a:xfrm>
            <a:off x="3172095" y="1041469"/>
            <a:ext cx="2880000" cy="2941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高荷重 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 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拉力可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調式扣擋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1CA9337-4E37-4A31-8FB1-988F3DD88305}"/>
              </a:ext>
            </a:extLst>
          </p:cNvPr>
          <p:cNvSpPr txBox="1"/>
          <p:nvPr/>
        </p:nvSpPr>
        <p:spPr>
          <a:xfrm>
            <a:off x="127238" y="2961626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耐溫</a:t>
            </a:r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度</a:t>
            </a:r>
            <a:r>
              <a:rPr lang="en-US" altLang="zh-TW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耐濕度</a:t>
            </a:r>
            <a:r>
              <a:rPr lang="en-US" altLang="zh-TW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自動閉合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3" name="Picture 6" descr="Fisher Paykel RF610ADJX6 French Style Fridge Freezer With Internal Ice  Maker - STAINLESS STEEL - Appliance City">
            <a:extLst>
              <a:ext uri="{FF2B5EF4-FFF2-40B4-BE49-F238E27FC236}">
                <a16:creationId xmlns:a16="http://schemas.microsoft.com/office/drawing/2014/main" id="{780E5D00-061C-438D-9A82-B7411CAF44DD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9" b="12013"/>
          <a:stretch/>
        </p:blipFill>
        <p:spPr bwMode="auto">
          <a:xfrm>
            <a:off x="130721" y="3269112"/>
            <a:ext cx="28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0CDAFCE9-7DF7-4C10-9E01-5A207ED66E06}"/>
              </a:ext>
            </a:extLst>
          </p:cNvPr>
          <p:cNvSpPr txBox="1"/>
          <p:nvPr/>
        </p:nvSpPr>
        <p:spPr>
          <a:xfrm>
            <a:off x="3160633" y="2946550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無手把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靜音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滑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順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緩歸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0E0C288-9CF1-4F52-A416-E235F9B6788B}"/>
              </a:ext>
            </a:extLst>
          </p:cNvPr>
          <p:cNvSpPr txBox="1"/>
          <p:nvPr/>
        </p:nvSpPr>
        <p:spPr>
          <a:xfrm>
            <a:off x="6143670" y="1049593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快裝易拆</a:t>
            </a:r>
            <a:r>
              <a:rPr lang="en-US" altLang="zh-TW" sz="14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超薄超展高荷重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7B2538F-9E04-4294-A0A0-FE989FE63B1A}"/>
              </a:ext>
            </a:extLst>
          </p:cNvPr>
          <p:cNvSpPr txBox="1"/>
          <p:nvPr/>
        </p:nvSpPr>
        <p:spPr>
          <a:xfrm>
            <a:off x="4974024" y="4414981"/>
            <a:ext cx="837695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系統櫃</a:t>
            </a:r>
            <a:endParaRPr lang="zh-TW" altLang="en-US" sz="1400" b="1" dirty="0">
              <a:solidFill>
                <a:schemeClr val="bg1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C5EEB74-005A-4AF0-9997-D8B213DD8A53}"/>
              </a:ext>
            </a:extLst>
          </p:cNvPr>
          <p:cNvSpPr txBox="1"/>
          <p:nvPr/>
        </p:nvSpPr>
        <p:spPr>
          <a:xfrm>
            <a:off x="2362227" y="4303808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dirty="0">
                <a:latin typeface="Frutiger 47LightCn"/>
                <a:ea typeface="微軟正黑體" panose="020B0604030504040204" pitchFamily="34" charset="-120"/>
              </a:rPr>
              <a:t>家電</a:t>
            </a:r>
            <a:endParaRPr lang="zh-TW" altLang="en-US" sz="1400" b="1" dirty="0"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D3388DD-C3F1-46B1-928E-1D89D78A508F}"/>
              </a:ext>
            </a:extLst>
          </p:cNvPr>
          <p:cNvSpPr txBox="1"/>
          <p:nvPr/>
        </p:nvSpPr>
        <p:spPr>
          <a:xfrm>
            <a:off x="8146228" y="3901732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伺服器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C2C43B8-0C76-4BB1-92D0-FE8D9AA486ED}"/>
              </a:ext>
            </a:extLst>
          </p:cNvPr>
          <p:cNvSpPr txBox="1"/>
          <p:nvPr/>
        </p:nvSpPr>
        <p:spPr>
          <a:xfrm>
            <a:off x="2328743" y="2447695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廚櫃</a:t>
            </a: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CA6C30D5-9115-49AF-9522-AC8AE7362509}"/>
              </a:ext>
            </a:extLst>
          </p:cNvPr>
          <p:cNvCxnSpPr>
            <a:cxnSpLocks/>
          </p:cNvCxnSpPr>
          <p:nvPr/>
        </p:nvCxnSpPr>
        <p:spPr bwMode="auto">
          <a:xfrm flipV="1">
            <a:off x="8169805" y="2643758"/>
            <a:ext cx="754105" cy="72008"/>
          </a:xfrm>
          <a:prstGeom prst="straightConnector1">
            <a:avLst/>
          </a:prstGeom>
          <a:ln w="12700" cap="flat" cmpd="sng" algn="ctr">
            <a:solidFill>
              <a:schemeClr val="bg1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01BA93F-A81B-449C-866A-F1E30CF0D1B2}"/>
              </a:ext>
            </a:extLst>
          </p:cNvPr>
          <p:cNvSpPr txBox="1"/>
          <p:nvPr/>
        </p:nvSpPr>
        <p:spPr>
          <a:xfrm rot="21261126">
            <a:off x="8194796" y="2669268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latin typeface="Frutiger 47LightCn"/>
              </a:rPr>
              <a:t>910 MM</a:t>
            </a:r>
            <a:endParaRPr lang="zh-TW" altLang="en-US" sz="1200" i="1" dirty="0">
              <a:solidFill>
                <a:schemeClr val="bg1"/>
              </a:solidFill>
              <a:latin typeface="Frutiger 47LightCn"/>
            </a:endParaRPr>
          </a:p>
        </p:txBody>
      </p:sp>
      <p:pic>
        <p:nvPicPr>
          <p:cNvPr id="35" name="圖形 34" descr="將響鈴設為靜音 以實心填滿">
            <a:extLst>
              <a:ext uri="{FF2B5EF4-FFF2-40B4-BE49-F238E27FC236}">
                <a16:creationId xmlns:a16="http://schemas.microsoft.com/office/drawing/2014/main" id="{5CCB625B-98D1-4EC2-91D7-D22FD7F00F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43930" y="4279685"/>
            <a:ext cx="368247" cy="3682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719" y="3326578"/>
            <a:ext cx="849947" cy="7573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直線單箭頭接點 4"/>
          <p:cNvCxnSpPr/>
          <p:nvPr/>
        </p:nvCxnSpPr>
        <p:spPr bwMode="auto">
          <a:xfrm flipH="1">
            <a:off x="1368786" y="3901732"/>
            <a:ext cx="835283" cy="421312"/>
          </a:xfrm>
          <a:prstGeom prst="straightConnector1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直線單箭頭接點 7"/>
          <p:cNvCxnSpPr/>
          <p:nvPr/>
        </p:nvCxnSpPr>
        <p:spPr bwMode="auto">
          <a:xfrm>
            <a:off x="7669704" y="2838125"/>
            <a:ext cx="358680" cy="208263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D22CA97-DFF9-4FFA-A6A5-9C3A6A3143AE}"/>
              </a:ext>
            </a:extLst>
          </p:cNvPr>
          <p:cNvSpPr txBox="1"/>
          <p:nvPr/>
        </p:nvSpPr>
        <p:spPr>
          <a:xfrm>
            <a:off x="5785029" y="2432326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工具櫃</a:t>
            </a:r>
          </a:p>
        </p:txBody>
      </p:sp>
      <p:pic>
        <p:nvPicPr>
          <p:cNvPr id="33" name="圖形 32" descr="增重 以實心填滿">
            <a:extLst>
              <a:ext uri="{FF2B5EF4-FFF2-40B4-BE49-F238E27FC236}">
                <a16:creationId xmlns:a16="http://schemas.microsoft.com/office/drawing/2014/main" id="{AD554922-CE5D-4370-B1BC-DA62E18B2B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47242" y="2258080"/>
            <a:ext cx="493631" cy="493631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B789CEBB-740B-4605-9980-071770EEAA0B}"/>
              </a:ext>
            </a:extLst>
          </p:cNvPr>
          <p:cNvSpPr txBox="1"/>
          <p:nvPr/>
        </p:nvSpPr>
        <p:spPr>
          <a:xfrm>
            <a:off x="3387181" y="2109025"/>
            <a:ext cx="680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>
                <a:solidFill>
                  <a:srgbClr val="990000"/>
                </a:solidFill>
                <a:latin typeface="Frutiger 47LightCn"/>
              </a:rPr>
              <a:t>100 KG</a:t>
            </a:r>
            <a:endParaRPr lang="zh-TW" altLang="en-US" sz="1200" i="1" dirty="0">
              <a:solidFill>
                <a:srgbClr val="990000"/>
              </a:solidFill>
              <a:latin typeface="Frutiger 47LightCn"/>
            </a:endParaRPr>
          </a:p>
        </p:txBody>
      </p:sp>
      <p:pic>
        <p:nvPicPr>
          <p:cNvPr id="3" name="圖片 2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6137323" y="3269112"/>
            <a:ext cx="2880000" cy="1440000"/>
          </a:xfrm>
          <a:prstGeom prst="rect">
            <a:avLst/>
          </a:prstGeom>
        </p:spPr>
      </p:pic>
      <p:pic>
        <p:nvPicPr>
          <p:cNvPr id="38" name="圖片 37" descr="IMG_0026.JPG"/>
          <p:cNvPicPr>
            <a:picLocks/>
          </p:cNvPicPr>
          <p:nvPr/>
        </p:nvPicPr>
        <p:blipFill>
          <a:blip r:embed="rId17" cstate="print">
            <a:lum bright="-20000" contrast="40000"/>
          </a:blip>
          <a:stretch>
            <a:fillRect/>
          </a:stretch>
        </p:blipFill>
        <p:spPr>
          <a:xfrm>
            <a:off x="3183799" y="1364030"/>
            <a:ext cx="2880000" cy="1449507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6D22CA97-DFF9-4FFA-A6A5-9C3A6A3143AE}"/>
              </a:ext>
            </a:extLst>
          </p:cNvPr>
          <p:cNvSpPr txBox="1"/>
          <p:nvPr/>
        </p:nvSpPr>
        <p:spPr>
          <a:xfrm>
            <a:off x="5287919" y="2565247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工具櫃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6D22CA97-DFF9-4FFA-A6A5-9C3A6A3143AE}"/>
              </a:ext>
            </a:extLst>
          </p:cNvPr>
          <p:cNvSpPr txBox="1"/>
          <p:nvPr/>
        </p:nvSpPr>
        <p:spPr>
          <a:xfrm>
            <a:off x="8410822" y="2672416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工具櫃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0CDAFCE9-7DF7-4C10-9E01-5A207ED66E06}"/>
              </a:ext>
            </a:extLst>
          </p:cNvPr>
          <p:cNvSpPr txBox="1"/>
          <p:nvPr/>
        </p:nvSpPr>
        <p:spPr>
          <a:xfrm>
            <a:off x="6137323" y="2924901"/>
            <a:ext cx="2880000" cy="2941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高荷重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高強度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自動上鎖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37323" y="1387674"/>
            <a:ext cx="2879999" cy="14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3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A9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267950"/>
            <a:ext cx="9144000" cy="3375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6" y="-432491"/>
            <a:ext cx="3304234" cy="7215177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46400" b="0" dirty="0">
                <a:solidFill>
                  <a:prstClr val="white"/>
                </a:solidFill>
                <a:latin typeface="Impact"/>
                <a:ea typeface="微软雅黑"/>
              </a:rPr>
              <a:t>3</a:t>
            </a:r>
            <a:endParaRPr kumimoji="0" lang="zh-CN" altLang="en-US" sz="46400" b="0" dirty="0">
              <a:solidFill>
                <a:prstClr val="white"/>
              </a:solidFill>
              <a:latin typeface="Impact"/>
              <a:ea typeface="微软雅黑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07281" y="1690841"/>
            <a:ext cx="2650190" cy="674913"/>
          </a:xfrm>
          <a:prstGeom prst="rect">
            <a:avLst/>
          </a:prstGeom>
        </p:spPr>
        <p:txBody>
          <a:bodyPr wrap="none" lIns="74030" tIns="37013" rIns="74030" bIns="37013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900" b="0" dirty="0" smtClean="0">
                <a:solidFill>
                  <a:prstClr val="white"/>
                </a:solidFill>
                <a:latin typeface="Impact"/>
                <a:ea typeface="微软雅黑"/>
              </a:rPr>
              <a:t>核心競爭力</a:t>
            </a:r>
            <a:endParaRPr kumimoji="0" lang="zh-CN" altLang="en-US" sz="3900" b="0" dirty="0">
              <a:solidFill>
                <a:prstClr val="white"/>
              </a:solidFill>
              <a:latin typeface="Impact"/>
              <a:ea typeface="微软雅黑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59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14</a:t>
            </a:fld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15566"/>
            <a:ext cx="8280920" cy="385605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07504" y="411510"/>
            <a:ext cx="3995936" cy="44801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400" dirty="0" smtClean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</a:t>
            </a:r>
            <a:r>
              <a:rPr lang="zh-TW" altLang="en-US" sz="2000" dirty="0" smtClean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累積多項客製化產品規格</a:t>
            </a:r>
            <a:endParaRPr lang="en-US" altLang="zh-TW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580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72F602-BC5C-4313-AA6F-37E8A5F222A5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11" name="文字方塊 10"/>
          <p:cNvSpPr txBox="1"/>
          <p:nvPr/>
        </p:nvSpPr>
        <p:spPr>
          <a:xfrm>
            <a:off x="107504" y="465384"/>
            <a:ext cx="2123728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製程</a:t>
            </a:r>
            <a:r>
              <a:rPr lang="zh-TW" altLang="en-US" sz="20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垂直</a:t>
            </a:r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整合</a:t>
            </a:r>
            <a:endParaRPr lang="zh-TW" altLang="en-US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五邊形 15"/>
          <p:cNvSpPr/>
          <p:nvPr/>
        </p:nvSpPr>
        <p:spPr>
          <a:xfrm>
            <a:off x="2577932" y="2409732"/>
            <a:ext cx="1661723" cy="28359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3109684" y="2409732"/>
            <a:ext cx="664689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分條</a:t>
            </a:r>
          </a:p>
        </p:txBody>
      </p:sp>
      <p:sp>
        <p:nvSpPr>
          <p:cNvPr id="18" name="五邊形 17"/>
          <p:cNvSpPr/>
          <p:nvPr/>
        </p:nvSpPr>
        <p:spPr>
          <a:xfrm>
            <a:off x="4860033" y="2409171"/>
            <a:ext cx="1008111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4904118" y="2409732"/>
            <a:ext cx="892018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輥製成型</a:t>
            </a:r>
            <a:endParaRPr lang="zh-TW" altLang="en-US" sz="1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五邊形 19"/>
          <p:cNvSpPr/>
          <p:nvPr/>
        </p:nvSpPr>
        <p:spPr>
          <a:xfrm>
            <a:off x="6228184" y="2409732"/>
            <a:ext cx="720080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6228184" y="2385631"/>
            <a:ext cx="603759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沖壓</a:t>
            </a:r>
            <a:endParaRPr lang="zh-TW" altLang="en-US" sz="14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>
            <a:stCxn id="16" idx="3"/>
          </p:cNvCxnSpPr>
          <p:nvPr/>
        </p:nvCxnSpPr>
        <p:spPr>
          <a:xfrm>
            <a:off x="4239655" y="2551532"/>
            <a:ext cx="548369" cy="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五邊形 23"/>
          <p:cNvSpPr/>
          <p:nvPr/>
        </p:nvSpPr>
        <p:spPr>
          <a:xfrm>
            <a:off x="450927" y="4299942"/>
            <a:ext cx="1661723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783271" y="4299942"/>
            <a:ext cx="1063503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表面處理</a:t>
            </a:r>
            <a:endParaRPr lang="zh-TW" altLang="en-US" sz="14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6" name="直線接點 25"/>
          <p:cNvCxnSpPr/>
          <p:nvPr/>
        </p:nvCxnSpPr>
        <p:spPr>
          <a:xfrm>
            <a:off x="2143437" y="4439802"/>
            <a:ext cx="531751" cy="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五邊形 26"/>
          <p:cNvSpPr/>
          <p:nvPr/>
        </p:nvSpPr>
        <p:spPr>
          <a:xfrm>
            <a:off x="2577932" y="4299942"/>
            <a:ext cx="1661723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2843808" y="4299942"/>
            <a:ext cx="122413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自動組裝機</a:t>
            </a:r>
            <a:endParaRPr lang="zh-TW" altLang="en-US" sz="14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9" name="Picture 2" descr="C:\Users\kent.chen\Desktop\99206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41780"/>
            <a:ext cx="2060308" cy="1404000"/>
          </a:xfrm>
          <a:prstGeom prst="rect">
            <a:avLst/>
          </a:prstGeom>
          <a:noFill/>
        </p:spPr>
      </p:pic>
      <p:pic>
        <p:nvPicPr>
          <p:cNvPr id="30" name="Picture 3" descr="C:\Users\kent.chen\Desktop\99198.jpg"/>
          <p:cNvPicPr preferRelativeResize="0">
            <a:picLocks noChangeArrowheads="1"/>
          </p:cNvPicPr>
          <p:nvPr/>
        </p:nvPicPr>
        <p:blipFill>
          <a:blip r:embed="rId4" cstate="print"/>
          <a:srcRect t="6431" b="4354"/>
          <a:stretch>
            <a:fillRect/>
          </a:stretch>
        </p:blipFill>
        <p:spPr bwMode="auto">
          <a:xfrm>
            <a:off x="6632536" y="2841780"/>
            <a:ext cx="2060308" cy="1404000"/>
          </a:xfrm>
          <a:prstGeom prst="rect">
            <a:avLst/>
          </a:prstGeom>
          <a:noFill/>
        </p:spPr>
      </p:pic>
      <p:pic>
        <p:nvPicPr>
          <p:cNvPr id="32" name="Picture 11" descr="C:\Users\kent.chen\Desktop\98749.jpg"/>
          <p:cNvPicPr preferRelativeResize="0">
            <a:picLocks noChangeArrowheads="1"/>
          </p:cNvPicPr>
          <p:nvPr/>
        </p:nvPicPr>
        <p:blipFill>
          <a:blip r:embed="rId5" cstate="print"/>
          <a:srcRect l="19972" t="11644" r="4438" b="12792"/>
          <a:stretch>
            <a:fillRect/>
          </a:stretch>
        </p:blipFill>
        <p:spPr bwMode="auto">
          <a:xfrm>
            <a:off x="4505531" y="2841780"/>
            <a:ext cx="2060308" cy="1404000"/>
          </a:xfrm>
          <a:prstGeom prst="rect">
            <a:avLst/>
          </a:prstGeom>
          <a:noFill/>
        </p:spPr>
      </p:pic>
      <p:sp>
        <p:nvSpPr>
          <p:cNvPr id="33" name="圓角矩形 32"/>
          <p:cNvSpPr/>
          <p:nvPr/>
        </p:nvSpPr>
        <p:spPr>
          <a:xfrm>
            <a:off x="450927" y="2409732"/>
            <a:ext cx="1661723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kumimoji="0" lang="zh-TW" altLang="en-US" sz="1400" dirty="0">
                <a:solidFill>
                  <a:srgbClr val="990000"/>
                </a:solidFill>
                <a:latin typeface="Adobe Gothic Std B" pitchFamily="34" charset="-128"/>
                <a:ea typeface="微軟正黑體" pitchFamily="34" charset="-120"/>
              </a:rPr>
              <a:t>鋼捲</a:t>
            </a:r>
            <a:endParaRPr lang="zh-TW" altLang="en-US" sz="1400" dirty="0">
              <a:solidFill>
                <a:srgbClr val="990000"/>
              </a:solidFill>
              <a:latin typeface="Adobe Gothic Std B" pitchFamily="34" charset="-128"/>
              <a:ea typeface="微軟正黑體" pitchFamily="34" charset="-12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4704938" y="4299942"/>
            <a:ext cx="1661723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自動打包</a:t>
            </a:r>
          </a:p>
        </p:txBody>
      </p:sp>
      <p:sp>
        <p:nvSpPr>
          <p:cNvPr id="35" name="圓角矩形 34"/>
          <p:cNvSpPr/>
          <p:nvPr/>
        </p:nvSpPr>
        <p:spPr>
          <a:xfrm>
            <a:off x="6831943" y="4299942"/>
            <a:ext cx="1661723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zh-TW" altLang="en-US" sz="1400" dirty="0">
                <a:solidFill>
                  <a:srgbClr val="990000"/>
                </a:solidFill>
                <a:latin typeface="Adobe Gothic Std B" pitchFamily="34" charset="-128"/>
                <a:ea typeface="微軟正黑體" pitchFamily="34" charset="-120"/>
              </a:rPr>
              <a:t>成品自動倉儲</a:t>
            </a:r>
          </a:p>
        </p:txBody>
      </p:sp>
      <p:pic>
        <p:nvPicPr>
          <p:cNvPr id="36" name="Picture 2" descr="image001"/>
          <p:cNvPicPr preferRelativeResize="0">
            <a:picLocks noChangeArrowheads="1"/>
          </p:cNvPicPr>
          <p:nvPr/>
        </p:nvPicPr>
        <p:blipFill>
          <a:blip r:embed="rId6" cstate="print"/>
          <a:srcRect l="2266" r="12219"/>
          <a:stretch>
            <a:fillRect/>
          </a:stretch>
        </p:blipFill>
        <p:spPr bwMode="auto">
          <a:xfrm>
            <a:off x="251520" y="951570"/>
            <a:ext cx="2060308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加號 3"/>
          <p:cNvSpPr/>
          <p:nvPr/>
        </p:nvSpPr>
        <p:spPr bwMode="auto">
          <a:xfrm>
            <a:off x="5840449" y="2328162"/>
            <a:ext cx="387735" cy="432048"/>
          </a:xfrm>
          <a:prstGeom prst="mathPlus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等於 6"/>
          <p:cNvSpPr/>
          <p:nvPr/>
        </p:nvSpPr>
        <p:spPr bwMode="auto">
          <a:xfrm>
            <a:off x="6948264" y="2409732"/>
            <a:ext cx="426509" cy="294131"/>
          </a:xfrm>
          <a:prstGeom prst="mathEqual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7452320" y="2409732"/>
            <a:ext cx="1240524" cy="269469"/>
          </a:xfrm>
          <a:prstGeom prst="rect">
            <a:avLst/>
          </a:prstGeom>
          <a:solidFill>
            <a:schemeClr val="accent5">
              <a:lumMod val="90000"/>
            </a:schemeClr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598876" y="2404465"/>
            <a:ext cx="1093968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輥沖連線</a:t>
            </a:r>
            <a:endParaRPr lang="zh-TW" altLang="en-US" sz="14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4513839" y="915566"/>
            <a:ext cx="4450649" cy="18603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C:\Users\saledept3\Desktop\櫃買問答\總經理簡報\照片\凱西\製程\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749" y="2841780"/>
            <a:ext cx="2010084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40530B74-5FF3-41C3-8E0A-DE3127933FE8}"/>
              </a:ext>
            </a:extLst>
          </p:cNvPr>
          <p:cNvSpPr txBox="1"/>
          <p:nvPr/>
        </p:nvSpPr>
        <p:spPr>
          <a:xfrm>
            <a:off x="5022050" y="4536027"/>
            <a:ext cx="3852428" cy="23257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r"/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雲</a:t>
            </a:r>
            <a:r>
              <a:rPr lang="zh-TW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科廠製程實景</a:t>
            </a:r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951570"/>
            <a:ext cx="2027072" cy="137659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2536" y="951570"/>
            <a:ext cx="2060308" cy="1427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8766" y="936601"/>
            <a:ext cx="2018764" cy="143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7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C6AE1-EA95-4AD0-83DC-62C2F139AF5E}" type="slidenum">
              <a:rPr lang="en-US" altLang="zh-TW" smtClean="0">
                <a:solidFill>
                  <a:srgbClr val="FFFFFF"/>
                </a:solidFill>
              </a:rPr>
              <a:pPr/>
              <a:t>16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流程图: 联系 1"/>
          <p:cNvSpPr>
            <a:spLocks noChangeArrowheads="1"/>
          </p:cNvSpPr>
          <p:nvPr/>
        </p:nvSpPr>
        <p:spPr bwMode="auto">
          <a:xfrm>
            <a:off x="1835696" y="1131590"/>
            <a:ext cx="3382962" cy="3382962"/>
          </a:xfrm>
          <a:prstGeom prst="flowChartConnector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流程图: 联系 23"/>
          <p:cNvSpPr>
            <a:spLocks noChangeArrowheads="1"/>
          </p:cNvSpPr>
          <p:nvPr/>
        </p:nvSpPr>
        <p:spPr bwMode="auto">
          <a:xfrm>
            <a:off x="2292896" y="2030115"/>
            <a:ext cx="2476500" cy="247650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" name="流程图: 联系 24"/>
          <p:cNvSpPr>
            <a:spLocks noChangeArrowheads="1"/>
          </p:cNvSpPr>
          <p:nvPr/>
        </p:nvSpPr>
        <p:spPr bwMode="auto">
          <a:xfrm>
            <a:off x="2788196" y="3006427"/>
            <a:ext cx="1493837" cy="1492250"/>
          </a:xfrm>
          <a:prstGeom prst="flowChartConnector">
            <a:avLst/>
          </a:prstGeom>
          <a:solidFill>
            <a:srgbClr val="99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16" name="圖形 5" descr="UI UX 以實心填滿">
            <a:extLst>
              <a:ext uri="{FF2B5EF4-FFF2-40B4-BE49-F238E27FC236}">
                <a16:creationId xmlns:a16="http://schemas.microsoft.com/office/drawing/2014/main" id="{67085BB2-240A-489A-AD35-12F9A5529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9411" y="1349794"/>
            <a:ext cx="571406" cy="571406"/>
          </a:xfrm>
          <a:prstGeom prst="rect">
            <a:avLst/>
          </a:prstGeom>
        </p:spPr>
      </p:pic>
      <p:pic>
        <p:nvPicPr>
          <p:cNvPr id="17" name="圖形 7" descr="女工程師 外框">
            <a:extLst>
              <a:ext uri="{FF2B5EF4-FFF2-40B4-BE49-F238E27FC236}">
                <a16:creationId xmlns:a16="http://schemas.microsoft.com/office/drawing/2014/main" id="{626B0E64-7DD8-4C8C-8C52-63616A8F6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66336" y="2218180"/>
            <a:ext cx="615294" cy="615294"/>
          </a:xfrm>
          <a:prstGeom prst="rect">
            <a:avLst/>
          </a:prstGeom>
        </p:spPr>
      </p:pic>
      <p:pic>
        <p:nvPicPr>
          <p:cNvPr id="18" name="圖形 2" descr="藍圖 以實心填滿">
            <a:extLst>
              <a:ext uri="{FF2B5EF4-FFF2-40B4-BE49-F238E27FC236}">
                <a16:creationId xmlns:a16="http://schemas.microsoft.com/office/drawing/2014/main" id="{01886EFB-FB3D-4BEE-99AC-DAC7D5BFB7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5159" y="3366018"/>
            <a:ext cx="583670" cy="583670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2778F84F-F826-4DFA-AAA1-E97E06F90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686" y="3897721"/>
            <a:ext cx="282975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提供客製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化服務，客戶依存度高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  <a:r>
              <a:rPr lang="zh-TW" altLang="zh-TW" sz="1200" b="0" dirty="0" smtClean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功能</a:t>
            </a:r>
            <a:r>
              <a:rPr lang="zh-TW" altLang="zh-TW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性</a:t>
            </a: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及</a:t>
            </a:r>
            <a:r>
              <a:rPr lang="zh-TW" altLang="zh-TW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專用性</a:t>
            </a: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的</a:t>
            </a:r>
            <a:r>
              <a:rPr lang="zh-TW" altLang="zh-TW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發展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趨勢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，技術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門檻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提高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佈建機構</a:t>
            </a: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設計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專利門檻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latin typeface="Frutiger 47LightCn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B9AAE5F-05AA-4354-A7E1-2502C9D56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424" y="3578448"/>
            <a:ext cx="923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產品</a:t>
            </a:r>
            <a:r>
              <a:rPr lang="zh-TW" altLang="en-US" sz="1800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研發</a:t>
            </a:r>
            <a:endParaRPr lang="en-US" altLang="en-US" sz="1800" dirty="0">
              <a:solidFill>
                <a:srgbClr val="99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29" name="直線單箭頭接點 28"/>
          <p:cNvCxnSpPr/>
          <p:nvPr/>
        </p:nvCxnSpPr>
        <p:spPr bwMode="auto">
          <a:xfrm>
            <a:off x="4139952" y="3722464"/>
            <a:ext cx="1440160" cy="0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0" name="Rectangle 91">
            <a:extLst>
              <a:ext uri="{FF2B5EF4-FFF2-40B4-BE49-F238E27FC236}">
                <a16:creationId xmlns:a16="http://schemas.microsoft.com/office/drawing/2014/main" id="{FD9106F6-9F67-4A13-83E3-2F05DDD09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936" y="1753116"/>
            <a:ext cx="17708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提升自製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率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客製化生產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持續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自動化發展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Rectangle 92">
            <a:extLst>
              <a:ext uri="{FF2B5EF4-FFF2-40B4-BE49-F238E27FC236}">
                <a16:creationId xmlns:a16="http://schemas.microsoft.com/office/drawing/2014/main" id="{A8C39CAE-FFFC-493D-96E1-15A704B84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1612" y="2608219"/>
            <a:ext cx="923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chemeClr val="bg2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模具設計</a:t>
            </a:r>
            <a:endParaRPr lang="en-US" altLang="en-US" sz="1800" dirty="0">
              <a:solidFill>
                <a:schemeClr val="bg2">
                  <a:lumMod val="75000"/>
                </a:schemeClr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32" name="直線單箭頭接點 31"/>
          <p:cNvCxnSpPr/>
          <p:nvPr/>
        </p:nvCxnSpPr>
        <p:spPr bwMode="auto">
          <a:xfrm>
            <a:off x="4139952" y="2758670"/>
            <a:ext cx="1656184" cy="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4" name="Rectangle 94">
            <a:extLst>
              <a:ext uri="{FF2B5EF4-FFF2-40B4-BE49-F238E27FC236}">
                <a16:creationId xmlns:a16="http://schemas.microsoft.com/office/drawing/2014/main" id="{CD2BFFDF-82C0-4E49-8903-E96782995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2607" y="1469555"/>
            <a:ext cx="923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rgbClr val="002060"/>
                </a:solidFill>
                <a:latin typeface="Frutiger 47LightCn"/>
                <a:ea typeface="微軟正黑體" panose="020B0604030504040204" pitchFamily="34" charset="-120"/>
              </a:rPr>
              <a:t>設備開發</a:t>
            </a:r>
            <a:endParaRPr lang="en-US" altLang="en-US" sz="1800" dirty="0">
              <a:solidFill>
                <a:srgbClr val="00206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35" name="直線單箭頭接點 34"/>
          <p:cNvCxnSpPr/>
          <p:nvPr/>
        </p:nvCxnSpPr>
        <p:spPr bwMode="auto">
          <a:xfrm>
            <a:off x="4427984" y="1622753"/>
            <a:ext cx="1237440" cy="12893"/>
          </a:xfrm>
          <a:prstGeom prst="straightConnector1">
            <a:avLst/>
          </a:prstGeom>
          <a:noFill/>
          <a:ln w="57150" cap="flat" cmpd="sng" algn="ctr">
            <a:solidFill>
              <a:srgbClr val="003399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9" name="文字方塊 38"/>
          <p:cNvSpPr txBox="1"/>
          <p:nvPr/>
        </p:nvSpPr>
        <p:spPr>
          <a:xfrm>
            <a:off x="126739" y="465728"/>
            <a:ext cx="4274218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產品研發</a:t>
            </a:r>
            <a:r>
              <a:rPr lang="en-US" altLang="zh-TW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模具設計</a:t>
            </a:r>
            <a:r>
              <a:rPr lang="en-US" altLang="zh-TW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設備開發</a:t>
            </a:r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整合</a:t>
            </a:r>
            <a:endParaRPr lang="zh-TW" altLang="en-US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2778F84F-F826-4DFA-AAA1-E97E06F90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1612" y="2927492"/>
            <a:ext cx="275774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模具設計與自行開模能力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掌握關鍵零組件生產與品質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</a:pPr>
            <a:endParaRPr lang="en-US" altLang="zh-TW" sz="1200" b="0" dirty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30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BF869-3F95-4F0C-9CA7-13B866056516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12" name="文字方塊 11"/>
          <p:cNvSpPr txBox="1"/>
          <p:nvPr/>
        </p:nvSpPr>
        <p:spPr>
          <a:xfrm>
            <a:off x="107504" y="469590"/>
            <a:ext cx="5040560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2000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樣品前期開發</a:t>
            </a:r>
            <a:r>
              <a:rPr lang="en-US" altLang="zh-TW" sz="2000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模具自製</a:t>
            </a:r>
            <a:r>
              <a:rPr lang="en-US" altLang="zh-TW" sz="2000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客製</a:t>
            </a:r>
            <a:r>
              <a:rPr lang="zh-TW" altLang="en-US" sz="2000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化</a:t>
            </a:r>
            <a:r>
              <a:rPr lang="zh-TW" altLang="en-US" sz="20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生產</a:t>
            </a:r>
            <a:endParaRPr lang="zh-TW" altLang="en-US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圖片 16" descr="031_1658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650" y="943361"/>
            <a:ext cx="4104963" cy="1914424"/>
          </a:xfrm>
          <a:prstGeom prst="rect">
            <a:avLst/>
          </a:prstGeom>
        </p:spPr>
      </p:pic>
      <p:pic>
        <p:nvPicPr>
          <p:cNvPr id="19" name="圖片 18" descr="031_1663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4847" y="922082"/>
            <a:ext cx="4104963" cy="193570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47" y="2919989"/>
            <a:ext cx="4103489" cy="180004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716016" y="3003798"/>
            <a:ext cx="70908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一機多沖</a:t>
            </a:r>
            <a:endParaRPr lang="zh-TW" altLang="en-US" sz="1000" dirty="0">
              <a:solidFill>
                <a:srgbClr val="99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7039df1d-8d95-4c25-9c66-d37cb4a4a51f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0" y="2923813"/>
            <a:ext cx="4104725" cy="179622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39552" y="987574"/>
            <a:ext cx="70908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雷射切割</a:t>
            </a:r>
          </a:p>
        </p:txBody>
      </p:sp>
    </p:spTree>
    <p:extLst>
      <p:ext uri="{BB962C8B-B14F-4D97-AF65-F5344CB8AC3E}">
        <p14:creationId xmlns:p14="http://schemas.microsoft.com/office/powerpoint/2010/main" val="16844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BF869-3F95-4F0C-9CA7-13B866056516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sp>
        <p:nvSpPr>
          <p:cNvPr id="11" name="文字方塊 10"/>
          <p:cNvSpPr txBox="1"/>
          <p:nvPr/>
        </p:nvSpPr>
        <p:spPr>
          <a:xfrm>
            <a:off x="72629" y="494123"/>
            <a:ext cx="2051720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完整專利佈局</a:t>
            </a:r>
            <a:endParaRPr lang="zh-TW" altLang="en-US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pasted-image.pdf">
            <a:extLst>
              <a:ext uri="{FF2B5EF4-FFF2-40B4-BE49-F238E27FC236}">
                <a16:creationId xmlns:a16="http://schemas.microsoft.com/office/drawing/2014/main" id="{2D75B657-F51D-4C37-BD56-4D2839ED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3" y="4159950"/>
            <a:ext cx="766657" cy="52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60" y="1073364"/>
            <a:ext cx="1862775" cy="164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6689" y="1203598"/>
            <a:ext cx="1977799" cy="151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60" y="2902452"/>
            <a:ext cx="2063529" cy="168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17" y="2902452"/>
            <a:ext cx="1986680" cy="168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813335" y="4282756"/>
            <a:ext cx="4262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2024~2025</a:t>
            </a:r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16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每年增加約</a:t>
            </a:r>
            <a:r>
              <a:rPr lang="en-US" altLang="zh-TW" sz="1600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en-US" altLang="zh-TW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%</a:t>
            </a:r>
            <a:r>
              <a:rPr lang="zh-TW" altLang="en-US" sz="16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以上</a:t>
            </a:r>
            <a:r>
              <a:rPr lang="zh-TW" altLang="en-US" sz="1600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專利</a:t>
            </a:r>
            <a:r>
              <a:rPr lang="zh-TW" altLang="en-US" sz="16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數量</a:t>
            </a:r>
            <a:endParaRPr lang="zh-TW" altLang="en-US" sz="16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2" y="888431"/>
            <a:ext cx="4820480" cy="320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72F602-BC5C-4313-AA6F-37E8A5F222A5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1"/>
            <a:ext cx="9328138" cy="512934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251520" y="0"/>
            <a:ext cx="5328592" cy="91556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251520" y="195486"/>
            <a:ext cx="5328592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23528" y="267494"/>
            <a:ext cx="3384376" cy="8640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151910" y="182437"/>
            <a:ext cx="4132058" cy="936104"/>
          </a:xfrm>
          <a:prstGeom prst="rect">
            <a:avLst/>
          </a:prstGeom>
          <a:solidFill>
            <a:schemeClr val="bg1">
              <a:alpha val="3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76963" y="272592"/>
            <a:ext cx="4007005" cy="75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3200" dirty="0">
                <a:solidFill>
                  <a:srgbClr val="990000"/>
                </a:solidFill>
                <a:latin typeface="Frutiger 47LightCn"/>
                <a:ea typeface="Adobe 黑体 Std R" pitchFamily="34" charset="-128"/>
              </a:rPr>
              <a:t>全球鋼珠導軌的專家</a:t>
            </a:r>
            <a:endParaRPr lang="en-US" altLang="zh-TW" sz="3200" dirty="0">
              <a:solidFill>
                <a:srgbClr val="990000"/>
              </a:solidFill>
              <a:latin typeface="Frutiger 47LightCn"/>
              <a:ea typeface="Adobe 黑体 Std R" pitchFamily="34" charset="-128"/>
            </a:endParaRPr>
          </a:p>
          <a:p>
            <a:r>
              <a:rPr lang="en-US" altLang="zh-TW" sz="1200" dirty="0">
                <a:solidFill>
                  <a:schemeClr val="bg2">
                    <a:lumMod val="75000"/>
                  </a:schemeClr>
                </a:solidFill>
                <a:latin typeface="Frutiger 47LightCn"/>
                <a:ea typeface="MS PGothic" panose="020B0600070205080204" pitchFamily="34" charset="-128"/>
                <a:cs typeface="Aharoni" pitchFamily="2" charset="-79"/>
              </a:rPr>
              <a:t>THE GLOBAL BALL BEARING SLIDE PROFESSIONAL</a:t>
            </a:r>
            <a:endParaRPr lang="en-US" altLang="zh-TW" sz="1200" dirty="0">
              <a:solidFill>
                <a:schemeClr val="bg2">
                  <a:lumMod val="75000"/>
                </a:schemeClr>
              </a:solidFill>
              <a:latin typeface="Frutiger 47LightCn"/>
              <a:ea typeface="MS PGothic" panose="020B0600070205080204" pitchFamily="34" charset="-128"/>
            </a:endParaRPr>
          </a:p>
        </p:txBody>
      </p:sp>
      <p:cxnSp>
        <p:nvCxnSpPr>
          <p:cNvPr id="10" name="直線接點 9"/>
          <p:cNvCxnSpPr/>
          <p:nvPr/>
        </p:nvCxnSpPr>
        <p:spPr bwMode="auto">
          <a:xfrm>
            <a:off x="251520" y="771550"/>
            <a:ext cx="3960440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0418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8C3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267768"/>
            <a:ext cx="9144000" cy="33800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/>
            <a:endParaRPr kumimoji="0" lang="zh-CN" altLang="en-US" sz="1500" b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6" y="-431954"/>
            <a:ext cx="3121473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>
            <a:spAutoFit/>
          </a:bodyPr>
          <a:lstStyle/>
          <a:p>
            <a:r>
              <a:rPr kumimoji="0" lang="en-US" altLang="zh-CN" sz="46400" b="0" dirty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4</a:t>
            </a:r>
            <a:endParaRPr kumimoji="0" lang="zh-CN" altLang="en-US" sz="464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08093" y="1691102"/>
            <a:ext cx="2150054" cy="674913"/>
          </a:xfrm>
          <a:prstGeom prst="rect">
            <a:avLst/>
          </a:prstGeom>
        </p:spPr>
        <p:txBody>
          <a:bodyPr wrap="none" lIns="74030" tIns="37013" rIns="74030" bIns="37013">
            <a:spAutoFit/>
          </a:bodyPr>
          <a:lstStyle/>
          <a:p>
            <a:pPr algn="r"/>
            <a:r>
              <a:rPr kumimoji="0" lang="zh-TW" altLang="en-US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經營實績</a:t>
            </a:r>
            <a:endParaRPr kumimoji="0" lang="zh-CN" altLang="en-US" sz="39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7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形 8" descr="箭號: 逆時針曲線 外框">
            <a:extLst>
              <a:ext uri="{FF2B5EF4-FFF2-40B4-BE49-F238E27FC236}">
                <a16:creationId xmlns:a16="http://schemas.microsoft.com/office/drawing/2014/main" id="{6DD1EF90-A66D-4464-ABA0-88000F09D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5968956">
            <a:off x="7249857" y="4091939"/>
            <a:ext cx="651362" cy="871109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3076CE3-620B-45A9-A367-8A9290885133}"/>
              </a:ext>
            </a:extLst>
          </p:cNvPr>
          <p:cNvSpPr txBox="1"/>
          <p:nvPr/>
        </p:nvSpPr>
        <p:spPr>
          <a:xfrm>
            <a:off x="5076056" y="4418395"/>
            <a:ext cx="2472432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雲端</a:t>
            </a:r>
            <a:r>
              <a:rPr lang="zh-TW" altLang="en-US" sz="1400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伺服器占比持續提高</a:t>
            </a:r>
            <a:endParaRPr lang="zh-TW" altLang="en-US" sz="1400" dirty="0">
              <a:solidFill>
                <a:srgbClr val="99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1" name="投影片編號版面配置區 3"/>
          <p:cNvSpPr txBox="1">
            <a:spLocks/>
          </p:cNvSpPr>
          <p:nvPr/>
        </p:nvSpPr>
        <p:spPr>
          <a:xfrm>
            <a:off x="395029" y="4786064"/>
            <a:ext cx="2133962" cy="357443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370141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74028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111042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1480557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1850698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6pPr>
            <a:lvl7pPr marL="2220836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7pPr>
            <a:lvl8pPr marL="2590977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8pPr>
            <a:lvl9pPr marL="2961115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9pPr>
          </a:lstStyle>
          <a:p>
            <a:pPr>
              <a:defRPr/>
            </a:pPr>
            <a:fld id="{EA8BF869-3F95-4F0C-9CA7-13B866056516}" type="slidenum">
              <a:rPr lang="en-US" altLang="zh-TW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20</a:t>
            </a:fld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484828"/>
            <a:ext cx="25715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產品應用別銷售實績</a:t>
            </a:r>
            <a:endParaRPr lang="zh-TW" altLang="zh-TW" sz="20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520" y="915566"/>
            <a:ext cx="864096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/>
        </p:nvGraphicFramePr>
        <p:xfrm>
          <a:off x="875018" y="1752362"/>
          <a:ext cx="5639383" cy="200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矩形 14"/>
          <p:cNvSpPr/>
          <p:nvPr/>
        </p:nvSpPr>
        <p:spPr>
          <a:xfrm>
            <a:off x="203782" y="4406092"/>
            <a:ext cx="7032514" cy="324908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600" dirty="0">
                <a:solidFill>
                  <a:srgbClr val="C00000"/>
                </a:solidFill>
                <a:latin typeface="Frutiger 47LightCn"/>
                <a:ea typeface="微軟正黑體" panose="020B0604030504040204" pitchFamily="34" charset="-120"/>
              </a:rPr>
              <a:t>隨著高附加價值產品銷售比重增加，平均銷售</a:t>
            </a:r>
            <a:r>
              <a:rPr lang="zh-TW" altLang="en-US" sz="1600" dirty="0" smtClean="0">
                <a:solidFill>
                  <a:srgbClr val="C00000"/>
                </a:solidFill>
                <a:latin typeface="Frutiger 47LightCn"/>
                <a:ea typeface="微軟正黑體" panose="020B0604030504040204" pitchFamily="34" charset="-120"/>
              </a:rPr>
              <a:t>單價以及營業毛利率逐步上揚。</a:t>
            </a:r>
            <a:endParaRPr lang="zh-TW" altLang="en-US" sz="1600" dirty="0">
              <a:solidFill>
                <a:srgbClr val="C0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665BD4B-3146-4E2A-9713-9991F7169352}"/>
              </a:ext>
            </a:extLst>
          </p:cNvPr>
          <p:cNvSpPr txBox="1"/>
          <p:nvPr/>
        </p:nvSpPr>
        <p:spPr>
          <a:xfrm>
            <a:off x="8100392" y="864819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單位：千元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251520" y="445647"/>
            <a:ext cx="2520279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近</a:t>
            </a:r>
            <a:r>
              <a:rPr lang="zh-TW" altLang="en-US" sz="20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五</a:t>
            </a:r>
            <a:r>
              <a:rPr lang="zh-TW" altLang="en-US" sz="2000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年合併損益</a:t>
            </a:r>
            <a:r>
              <a:rPr lang="zh-TW" altLang="en-US" sz="20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表</a:t>
            </a:r>
            <a:endParaRPr lang="zh-TW" altLang="zh-TW" sz="20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投影片編號版面配置區 3"/>
          <p:cNvSpPr txBox="1">
            <a:spLocks/>
          </p:cNvSpPr>
          <p:nvPr/>
        </p:nvSpPr>
        <p:spPr>
          <a:xfrm>
            <a:off x="395029" y="4786064"/>
            <a:ext cx="2133962" cy="357443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370141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74028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111042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1480557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1850698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6pPr>
            <a:lvl7pPr marL="2220836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7pPr>
            <a:lvl8pPr marL="2590977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8pPr>
            <a:lvl9pPr marL="2961115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9pPr>
          </a:lstStyle>
          <a:p>
            <a:pPr>
              <a:defRPr/>
            </a:pPr>
            <a:fld id="{EA8BF869-3F95-4F0C-9CA7-13B866056516}" type="slidenum">
              <a:rPr lang="en-US" altLang="zh-TW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21</a:t>
            </a:fld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777846"/>
              </p:ext>
            </p:extLst>
          </p:nvPr>
        </p:nvGraphicFramePr>
        <p:xfrm>
          <a:off x="251520" y="1128360"/>
          <a:ext cx="8640960" cy="3229939"/>
        </p:xfrm>
        <a:graphic>
          <a:graphicData uri="http://schemas.openxmlformats.org/drawingml/2006/table">
            <a:tbl>
              <a:tblPr/>
              <a:tblGrid>
                <a:gridCol w="1296144">
                  <a:extLst>
                    <a:ext uri="{9D8B030D-6E8A-4147-A177-3AD203B41FA5}">
                      <a16:colId xmlns:a16="http://schemas.microsoft.com/office/drawing/2014/main" val="326877758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486047084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82515700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78719649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72699124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32014985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47647102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125929076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16886956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794564537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419887574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631890285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414509361"/>
                    </a:ext>
                  </a:extLst>
                </a:gridCol>
              </a:tblGrid>
              <a:tr h="187194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 目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2021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lang="zh-TW" altLang="en-US" sz="1200" b="1" i="0" u="none" strike="noStrike" dirty="0">
                        <a:solidFill>
                          <a:srgbClr val="F2F2F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2022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lang="zh-TW" altLang="en-US" sz="1200" b="1" i="0" u="none" strike="noStrike" dirty="0">
                        <a:solidFill>
                          <a:srgbClr val="F2F2F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2023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lang="zh-TW" altLang="en-US" sz="1200" b="1" i="0" u="none" strike="noStrike" dirty="0">
                        <a:solidFill>
                          <a:srgbClr val="F2F2F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2024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lang="en-US" sz="1200" b="1" i="0" u="none" strike="noStrike" dirty="0">
                        <a:solidFill>
                          <a:srgbClr val="F2F2F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2025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lang="en-US" sz="1200" b="1" i="0" u="none" strike="noStrike" dirty="0">
                        <a:solidFill>
                          <a:srgbClr val="F2F2F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2026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Q1</a:t>
                      </a:r>
                      <a:endParaRPr lang="en-US" altLang="zh-TW" sz="1200" b="1" i="0" u="none" strike="noStrike" dirty="0">
                        <a:solidFill>
                          <a:srgbClr val="F2F2F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en-US" altLang="zh-TW" sz="1200" b="1" i="0" u="none" strike="noStrike" dirty="0">
                        <a:solidFill>
                          <a:srgbClr val="F2F2F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120370"/>
                  </a:ext>
                </a:extLst>
              </a:tr>
              <a:tr h="242383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營業收入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2,040,556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1,998,723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1,324,276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1,924,498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2,432,925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866,888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103304"/>
                  </a:ext>
                </a:extLst>
              </a:tr>
              <a:tr h="242383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營業成本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1,669,146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1,636,480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1,085,424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1,422,176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74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1,581,608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506,673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58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574455"/>
                  </a:ext>
                </a:extLst>
              </a:tr>
              <a:tr h="242383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營業毛利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371,410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362,243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238,852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502,322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851,317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360,215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42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106743"/>
                  </a:ext>
                </a:extLst>
              </a:tr>
              <a:tr h="242383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營業費用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238,465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277,396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229,360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298,916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366,934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104,850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9384905"/>
                  </a:ext>
                </a:extLst>
              </a:tr>
              <a:tr h="242383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利益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132,945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84,847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9,492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203,406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484,383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255,365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924807"/>
                  </a:ext>
                </a:extLst>
              </a:tr>
              <a:tr h="242383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營業外收</a:t>
                      </a:r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</a:t>
                      </a:r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  </a:t>
                      </a:r>
                      <a:endParaRPr lang="zh-TW" altLang="en-US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-28,375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87,550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-4,771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36,853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47,572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39,036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483224"/>
                  </a:ext>
                </a:extLst>
              </a:tr>
              <a:tr h="242383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稅前淨利</a:t>
                      </a:r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損</a:t>
                      </a:r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0" i="0" u="none" strike="noStrike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104,570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172,397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4,721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240,259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531,955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294,401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122015"/>
                  </a:ext>
                </a:extLst>
              </a:tr>
              <a:tr h="242383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所得稅費用</a:t>
                      </a:r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利益</a:t>
                      </a:r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17,796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41,740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-3,607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48,049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161,971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59,234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607653"/>
                  </a:ext>
                </a:extLst>
              </a:tr>
              <a:tr h="242383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稅後淨利</a:t>
                      </a:r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損</a:t>
                      </a:r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86,774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130,657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8,328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192,210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369,984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235,167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26509"/>
                  </a:ext>
                </a:extLst>
              </a:tr>
              <a:tr h="242383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基本每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股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盈餘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1.67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2.26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0.13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2.94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5.59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3.37</a:t>
                      </a: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255572"/>
                  </a:ext>
                </a:extLst>
              </a:tr>
              <a:tr h="242383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銷售組數</a:t>
                      </a:r>
                      <a:r>
                        <a:rPr lang="en-US" altLang="zh-TW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千組</a:t>
                      </a:r>
                      <a:r>
                        <a:rPr lang="en-US" altLang="zh-TW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14,333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11,424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6,923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9,094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8,870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2,688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00303"/>
                  </a:ext>
                </a:extLst>
              </a:tr>
              <a:tr h="366030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銷售單價</a:t>
                      </a:r>
                      <a:r>
                        <a:rPr lang="en-US" altLang="zh-TW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ASP(</a:t>
                      </a:r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140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170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186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203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265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314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890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3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305759"/>
            <a:ext cx="9144000" cy="3380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endParaRPr kumimoji="0" lang="zh-CN" altLang="en-US" sz="2400" b="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7" y="-431954"/>
            <a:ext cx="3342688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>
            <a:spAutoFit/>
          </a:bodyPr>
          <a:lstStyle/>
          <a:p>
            <a:pPr>
              <a:defRPr/>
            </a:pPr>
            <a:r>
              <a:rPr kumimoji="0" lang="en-US" altLang="zh-CN" sz="46400" b="0" dirty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5</a:t>
            </a:r>
            <a:endParaRPr kumimoji="0" lang="zh-CN" altLang="en-US" sz="464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62469" name="矩形 2"/>
          <p:cNvSpPr>
            <a:spLocks noChangeArrowheads="1"/>
          </p:cNvSpPr>
          <p:nvPr/>
        </p:nvSpPr>
        <p:spPr bwMode="auto">
          <a:xfrm>
            <a:off x="6866177" y="1691102"/>
            <a:ext cx="1891970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>
            <a:spAutoFit/>
          </a:bodyPr>
          <a:lstStyle/>
          <a:p>
            <a:pPr algn="r"/>
            <a:r>
              <a:rPr kumimoji="0" lang="zh-TW" altLang="en-US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公司</a:t>
            </a:r>
            <a:r>
              <a:rPr kumimoji="0" lang="en-US" altLang="zh-TW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ESG</a:t>
            </a:r>
            <a:endParaRPr kumimoji="0" lang="zh-CN" altLang="en-US" sz="39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群組 50">
            <a:extLst>
              <a:ext uri="{FF2B5EF4-FFF2-40B4-BE49-F238E27FC236}">
                <a16:creationId xmlns:a16="http://schemas.microsoft.com/office/drawing/2014/main" id="{B6001F65-E427-448D-9B2E-651BBBA6ABA3}"/>
              </a:ext>
            </a:extLst>
          </p:cNvPr>
          <p:cNvGrpSpPr/>
          <p:nvPr/>
        </p:nvGrpSpPr>
        <p:grpSpPr>
          <a:xfrm>
            <a:off x="3119069" y="1317269"/>
            <a:ext cx="2980685" cy="2579611"/>
            <a:chOff x="9450388" y="1520825"/>
            <a:chExt cx="827088" cy="828675"/>
          </a:xfrm>
        </p:grpSpPr>
        <p:sp>
          <p:nvSpPr>
            <p:cNvPr id="80" name="Freeform 31">
              <a:extLst>
                <a:ext uri="{FF2B5EF4-FFF2-40B4-BE49-F238E27FC236}">
                  <a16:creationId xmlns:a16="http://schemas.microsoft.com/office/drawing/2014/main" id="{B46C0A08-A699-4976-9541-97C1ECED0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6" y="1790700"/>
              <a:ext cx="133350" cy="290513"/>
            </a:xfrm>
            <a:custGeom>
              <a:avLst/>
              <a:gdLst>
                <a:gd name="T0" fmla="*/ 75 w 83"/>
                <a:gd name="T1" fmla="*/ 82 h 181"/>
                <a:gd name="T2" fmla="*/ 67 w 83"/>
                <a:gd name="T3" fmla="*/ 88 h 181"/>
                <a:gd name="T4" fmla="*/ 37 w 83"/>
                <a:gd name="T5" fmla="*/ 88 h 181"/>
                <a:gd name="T6" fmla="*/ 37 w 83"/>
                <a:gd name="T7" fmla="*/ 0 h 181"/>
                <a:gd name="T8" fmla="*/ 0 w 83"/>
                <a:gd name="T9" fmla="*/ 16 h 181"/>
                <a:gd name="T10" fmla="*/ 0 w 83"/>
                <a:gd name="T11" fmla="*/ 165 h 181"/>
                <a:gd name="T12" fmla="*/ 37 w 83"/>
                <a:gd name="T13" fmla="*/ 181 h 181"/>
                <a:gd name="T14" fmla="*/ 37 w 83"/>
                <a:gd name="T15" fmla="*/ 93 h 181"/>
                <a:gd name="T16" fmla="*/ 67 w 83"/>
                <a:gd name="T17" fmla="*/ 93 h 181"/>
                <a:gd name="T18" fmla="*/ 75 w 83"/>
                <a:gd name="T19" fmla="*/ 99 h 181"/>
                <a:gd name="T20" fmla="*/ 83 w 83"/>
                <a:gd name="T21" fmla="*/ 90 h 181"/>
                <a:gd name="T22" fmla="*/ 75 w 83"/>
                <a:gd name="T23" fmla="*/ 8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181">
                  <a:moveTo>
                    <a:pt x="75" y="82"/>
                  </a:moveTo>
                  <a:cubicBezTo>
                    <a:pt x="71" y="82"/>
                    <a:pt x="68" y="85"/>
                    <a:pt x="6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37" y="181"/>
                    <a:pt x="37" y="181"/>
                    <a:pt x="37" y="181"/>
                  </a:cubicBezTo>
                  <a:cubicBezTo>
                    <a:pt x="37" y="93"/>
                    <a:pt x="37" y="93"/>
                    <a:pt x="37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8" y="96"/>
                    <a:pt x="71" y="99"/>
                    <a:pt x="75" y="99"/>
                  </a:cubicBezTo>
                  <a:cubicBezTo>
                    <a:pt x="79" y="99"/>
                    <a:pt x="83" y="95"/>
                    <a:pt x="83" y="90"/>
                  </a:cubicBezTo>
                  <a:cubicBezTo>
                    <a:pt x="83" y="86"/>
                    <a:pt x="79" y="82"/>
                    <a:pt x="75" y="82"/>
                  </a:cubicBezTo>
                  <a:close/>
                </a:path>
              </a:pathLst>
            </a:custGeom>
            <a:solidFill>
              <a:srgbClr val="6D2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1" name="Freeform 32">
              <a:extLst>
                <a:ext uri="{FF2B5EF4-FFF2-40B4-BE49-F238E27FC236}">
                  <a16:creationId xmlns:a16="http://schemas.microsoft.com/office/drawing/2014/main" id="{4F586E75-CF1A-47C0-ABCE-180F41DE6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1520825"/>
              <a:ext cx="288925" cy="123825"/>
            </a:xfrm>
            <a:custGeom>
              <a:avLst/>
              <a:gdLst>
                <a:gd name="T0" fmla="*/ 92 w 180"/>
                <a:gd name="T1" fmla="*/ 41 h 78"/>
                <a:gd name="T2" fmla="*/ 92 w 180"/>
                <a:gd name="T3" fmla="*/ 17 h 78"/>
                <a:gd name="T4" fmla="*/ 98 w 180"/>
                <a:gd name="T5" fmla="*/ 9 h 78"/>
                <a:gd name="T6" fmla="*/ 90 w 180"/>
                <a:gd name="T7" fmla="*/ 0 h 78"/>
                <a:gd name="T8" fmla="*/ 81 w 180"/>
                <a:gd name="T9" fmla="*/ 9 h 78"/>
                <a:gd name="T10" fmla="*/ 87 w 180"/>
                <a:gd name="T11" fmla="*/ 17 h 78"/>
                <a:gd name="T12" fmla="*/ 87 w 180"/>
                <a:gd name="T13" fmla="*/ 41 h 78"/>
                <a:gd name="T14" fmla="*/ 0 w 180"/>
                <a:gd name="T15" fmla="*/ 41 h 78"/>
                <a:gd name="T16" fmla="*/ 15 w 180"/>
                <a:gd name="T17" fmla="*/ 78 h 78"/>
                <a:gd name="T18" fmla="*/ 164 w 180"/>
                <a:gd name="T19" fmla="*/ 78 h 78"/>
                <a:gd name="T20" fmla="*/ 180 w 180"/>
                <a:gd name="T21" fmla="*/ 41 h 78"/>
                <a:gd name="T22" fmla="*/ 92 w 180"/>
                <a:gd name="T23" fmla="*/ 4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78">
                  <a:moveTo>
                    <a:pt x="92" y="41"/>
                  </a:moveTo>
                  <a:cubicBezTo>
                    <a:pt x="92" y="17"/>
                    <a:pt x="92" y="17"/>
                    <a:pt x="92" y="17"/>
                  </a:cubicBezTo>
                  <a:cubicBezTo>
                    <a:pt x="96" y="15"/>
                    <a:pt x="98" y="12"/>
                    <a:pt x="98" y="9"/>
                  </a:cubicBezTo>
                  <a:cubicBezTo>
                    <a:pt x="98" y="4"/>
                    <a:pt x="94" y="0"/>
                    <a:pt x="90" y="0"/>
                  </a:cubicBezTo>
                  <a:cubicBezTo>
                    <a:pt x="85" y="0"/>
                    <a:pt x="81" y="4"/>
                    <a:pt x="81" y="9"/>
                  </a:cubicBezTo>
                  <a:cubicBezTo>
                    <a:pt x="81" y="12"/>
                    <a:pt x="84" y="15"/>
                    <a:pt x="87" y="17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4" y="78"/>
                    <a:pt x="164" y="78"/>
                    <a:pt x="164" y="78"/>
                  </a:cubicBezTo>
                  <a:cubicBezTo>
                    <a:pt x="180" y="41"/>
                    <a:pt x="180" y="41"/>
                    <a:pt x="180" y="41"/>
                  </a:cubicBezTo>
                  <a:lnTo>
                    <a:pt x="92" y="41"/>
                  </a:lnTo>
                  <a:close/>
                </a:path>
              </a:pathLst>
            </a:custGeom>
            <a:solidFill>
              <a:srgbClr val="003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2" name="Freeform 33">
              <a:extLst>
                <a:ext uri="{FF2B5EF4-FFF2-40B4-BE49-F238E27FC236}">
                  <a16:creationId xmlns:a16="http://schemas.microsoft.com/office/drawing/2014/main" id="{90EEFE58-E4FD-4A2F-82F2-C0C5358CC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4263" y="1585913"/>
              <a:ext cx="230188" cy="230188"/>
            </a:xfrm>
            <a:custGeom>
              <a:avLst/>
              <a:gdLst>
                <a:gd name="T0" fmla="*/ 84 w 143"/>
                <a:gd name="T1" fmla="*/ 68 h 143"/>
                <a:gd name="T2" fmla="*/ 104 w 143"/>
                <a:gd name="T3" fmla="*/ 48 h 143"/>
                <a:gd name="T4" fmla="*/ 113 w 143"/>
                <a:gd name="T5" fmla="*/ 46 h 143"/>
                <a:gd name="T6" fmla="*/ 113 w 143"/>
                <a:gd name="T7" fmla="*/ 35 h 143"/>
                <a:gd name="T8" fmla="*/ 102 w 143"/>
                <a:gd name="T9" fmla="*/ 35 h 143"/>
                <a:gd name="T10" fmla="*/ 100 w 143"/>
                <a:gd name="T11" fmla="*/ 44 h 143"/>
                <a:gd name="T12" fmla="*/ 80 w 143"/>
                <a:gd name="T13" fmla="*/ 65 h 143"/>
                <a:gd name="T14" fmla="*/ 15 w 143"/>
                <a:gd name="T15" fmla="*/ 0 h 143"/>
                <a:gd name="T16" fmla="*/ 0 w 143"/>
                <a:gd name="T17" fmla="*/ 37 h 143"/>
                <a:gd name="T18" fmla="*/ 106 w 143"/>
                <a:gd name="T19" fmla="*/ 143 h 143"/>
                <a:gd name="T20" fmla="*/ 143 w 143"/>
                <a:gd name="T21" fmla="*/ 128 h 143"/>
                <a:gd name="T22" fmla="*/ 84 w 143"/>
                <a:gd name="T23" fmla="*/ 6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84" y="68"/>
                  </a:moveTo>
                  <a:cubicBezTo>
                    <a:pt x="104" y="48"/>
                    <a:pt x="104" y="48"/>
                    <a:pt x="104" y="48"/>
                  </a:cubicBezTo>
                  <a:cubicBezTo>
                    <a:pt x="107" y="50"/>
                    <a:pt x="111" y="49"/>
                    <a:pt x="113" y="46"/>
                  </a:cubicBezTo>
                  <a:cubicBezTo>
                    <a:pt x="117" y="43"/>
                    <a:pt x="117" y="38"/>
                    <a:pt x="113" y="35"/>
                  </a:cubicBezTo>
                  <a:cubicBezTo>
                    <a:pt x="110" y="32"/>
                    <a:pt x="105" y="32"/>
                    <a:pt x="102" y="35"/>
                  </a:cubicBezTo>
                  <a:cubicBezTo>
                    <a:pt x="99" y="38"/>
                    <a:pt x="99" y="41"/>
                    <a:pt x="100" y="44"/>
                  </a:cubicBezTo>
                  <a:cubicBezTo>
                    <a:pt x="80" y="65"/>
                    <a:pt x="80" y="65"/>
                    <a:pt x="80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43" y="128"/>
                    <a:pt x="143" y="128"/>
                    <a:pt x="143" y="128"/>
                  </a:cubicBezTo>
                  <a:lnTo>
                    <a:pt x="84" y="68"/>
                  </a:lnTo>
                  <a:close/>
                </a:path>
              </a:pathLst>
            </a:custGeom>
            <a:solidFill>
              <a:srgbClr val="0091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3" name="Freeform 34">
              <a:extLst>
                <a:ext uri="{FF2B5EF4-FFF2-40B4-BE49-F238E27FC236}">
                  <a16:creationId xmlns:a16="http://schemas.microsoft.com/office/drawing/2014/main" id="{79056543-12C3-45C9-83CD-2268DEDCE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363" y="1585913"/>
              <a:ext cx="230188" cy="230188"/>
            </a:xfrm>
            <a:custGeom>
              <a:avLst/>
              <a:gdLst>
                <a:gd name="T0" fmla="*/ 127 w 143"/>
                <a:gd name="T1" fmla="*/ 0 h 143"/>
                <a:gd name="T2" fmla="*/ 69 w 143"/>
                <a:gd name="T3" fmla="*/ 59 h 143"/>
                <a:gd name="T4" fmla="*/ 54 w 143"/>
                <a:gd name="T5" fmla="*/ 44 h 143"/>
                <a:gd name="T6" fmla="*/ 53 w 143"/>
                <a:gd name="T7" fmla="*/ 35 h 143"/>
                <a:gd name="T8" fmla="*/ 41 w 143"/>
                <a:gd name="T9" fmla="*/ 35 h 143"/>
                <a:gd name="T10" fmla="*/ 41 w 143"/>
                <a:gd name="T11" fmla="*/ 46 h 143"/>
                <a:gd name="T12" fmla="*/ 51 w 143"/>
                <a:gd name="T13" fmla="*/ 48 h 143"/>
                <a:gd name="T14" fmla="*/ 65 w 143"/>
                <a:gd name="T15" fmla="*/ 62 h 143"/>
                <a:gd name="T16" fmla="*/ 0 w 143"/>
                <a:gd name="T17" fmla="*/ 128 h 143"/>
                <a:gd name="T18" fmla="*/ 37 w 143"/>
                <a:gd name="T19" fmla="*/ 143 h 143"/>
                <a:gd name="T20" fmla="*/ 143 w 143"/>
                <a:gd name="T21" fmla="*/ 37 h 143"/>
                <a:gd name="T22" fmla="*/ 127 w 143"/>
                <a:gd name="T2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27" y="0"/>
                  </a:moveTo>
                  <a:cubicBezTo>
                    <a:pt x="69" y="59"/>
                    <a:pt x="69" y="59"/>
                    <a:pt x="69" y="59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6" y="41"/>
                    <a:pt x="55" y="38"/>
                    <a:pt x="53" y="35"/>
                  </a:cubicBezTo>
                  <a:cubicBezTo>
                    <a:pt x="50" y="32"/>
                    <a:pt x="44" y="32"/>
                    <a:pt x="41" y="35"/>
                  </a:cubicBezTo>
                  <a:cubicBezTo>
                    <a:pt x="38" y="38"/>
                    <a:pt x="38" y="43"/>
                    <a:pt x="41" y="46"/>
                  </a:cubicBezTo>
                  <a:cubicBezTo>
                    <a:pt x="44" y="49"/>
                    <a:pt x="48" y="50"/>
                    <a:pt x="51" y="48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143" y="37"/>
                    <a:pt x="143" y="37"/>
                    <a:pt x="143" y="37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C60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4" name="Freeform 35">
              <a:extLst>
                <a:ext uri="{FF2B5EF4-FFF2-40B4-BE49-F238E27FC236}">
                  <a16:creationId xmlns:a16="http://schemas.microsoft.com/office/drawing/2014/main" id="{E03EF0D5-8C93-487E-9A4B-51DAEE813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2225675"/>
              <a:ext cx="288925" cy="123825"/>
            </a:xfrm>
            <a:custGeom>
              <a:avLst/>
              <a:gdLst>
                <a:gd name="T0" fmla="*/ 92 w 180"/>
                <a:gd name="T1" fmla="*/ 61 h 77"/>
                <a:gd name="T2" fmla="*/ 92 w 180"/>
                <a:gd name="T3" fmla="*/ 37 h 77"/>
                <a:gd name="T4" fmla="*/ 180 w 180"/>
                <a:gd name="T5" fmla="*/ 37 h 77"/>
                <a:gd name="T6" fmla="*/ 164 w 180"/>
                <a:gd name="T7" fmla="*/ 0 h 77"/>
                <a:gd name="T8" fmla="*/ 15 w 180"/>
                <a:gd name="T9" fmla="*/ 0 h 77"/>
                <a:gd name="T10" fmla="*/ 0 w 180"/>
                <a:gd name="T11" fmla="*/ 37 h 77"/>
                <a:gd name="T12" fmla="*/ 87 w 180"/>
                <a:gd name="T13" fmla="*/ 37 h 77"/>
                <a:gd name="T14" fmla="*/ 87 w 180"/>
                <a:gd name="T15" fmla="*/ 61 h 77"/>
                <a:gd name="T16" fmla="*/ 81 w 180"/>
                <a:gd name="T17" fmla="*/ 68 h 77"/>
                <a:gd name="T18" fmla="*/ 90 w 180"/>
                <a:gd name="T19" fmla="*/ 77 h 77"/>
                <a:gd name="T20" fmla="*/ 98 w 180"/>
                <a:gd name="T21" fmla="*/ 68 h 77"/>
                <a:gd name="T22" fmla="*/ 92 w 180"/>
                <a:gd name="T23" fmla="*/ 6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77">
                  <a:moveTo>
                    <a:pt x="92" y="61"/>
                  </a:moveTo>
                  <a:cubicBezTo>
                    <a:pt x="92" y="37"/>
                    <a:pt x="92" y="37"/>
                    <a:pt x="92" y="37"/>
                  </a:cubicBezTo>
                  <a:cubicBezTo>
                    <a:pt x="180" y="37"/>
                    <a:pt x="180" y="37"/>
                    <a:pt x="180" y="37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4" y="62"/>
                    <a:pt x="81" y="65"/>
                    <a:pt x="81" y="68"/>
                  </a:cubicBezTo>
                  <a:cubicBezTo>
                    <a:pt x="81" y="73"/>
                    <a:pt x="85" y="77"/>
                    <a:pt x="90" y="77"/>
                  </a:cubicBezTo>
                  <a:cubicBezTo>
                    <a:pt x="94" y="77"/>
                    <a:pt x="98" y="73"/>
                    <a:pt x="98" y="68"/>
                  </a:cubicBezTo>
                  <a:cubicBezTo>
                    <a:pt x="98" y="65"/>
                    <a:pt x="96" y="62"/>
                    <a:pt x="92" y="61"/>
                  </a:cubicBezTo>
                  <a:close/>
                </a:path>
              </a:pathLst>
            </a:custGeom>
            <a:solidFill>
              <a:srgbClr val="00A3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5" name="Freeform 36">
              <a:extLst>
                <a:ext uri="{FF2B5EF4-FFF2-40B4-BE49-F238E27FC236}">
                  <a16:creationId xmlns:a16="http://schemas.microsoft.com/office/drawing/2014/main" id="{6FEAFC62-01A5-4CDB-B536-6E9981EC1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4263" y="2055813"/>
              <a:ext cx="230188" cy="228600"/>
            </a:xfrm>
            <a:custGeom>
              <a:avLst/>
              <a:gdLst>
                <a:gd name="T0" fmla="*/ 104 w 143"/>
                <a:gd name="T1" fmla="*/ 94 h 143"/>
                <a:gd name="T2" fmla="*/ 84 w 143"/>
                <a:gd name="T3" fmla="*/ 74 h 143"/>
                <a:gd name="T4" fmla="*/ 143 w 143"/>
                <a:gd name="T5" fmla="*/ 16 h 143"/>
                <a:gd name="T6" fmla="*/ 106 w 143"/>
                <a:gd name="T7" fmla="*/ 0 h 143"/>
                <a:gd name="T8" fmla="*/ 0 w 143"/>
                <a:gd name="T9" fmla="*/ 106 h 143"/>
                <a:gd name="T10" fmla="*/ 15 w 143"/>
                <a:gd name="T11" fmla="*/ 143 h 143"/>
                <a:gd name="T12" fmla="*/ 81 w 143"/>
                <a:gd name="T13" fmla="*/ 78 h 143"/>
                <a:gd name="T14" fmla="*/ 100 w 143"/>
                <a:gd name="T15" fmla="*/ 98 h 143"/>
                <a:gd name="T16" fmla="*/ 102 w 143"/>
                <a:gd name="T17" fmla="*/ 107 h 143"/>
                <a:gd name="T18" fmla="*/ 113 w 143"/>
                <a:gd name="T19" fmla="*/ 107 h 143"/>
                <a:gd name="T20" fmla="*/ 113 w 143"/>
                <a:gd name="T21" fmla="*/ 96 h 143"/>
                <a:gd name="T22" fmla="*/ 104 w 143"/>
                <a:gd name="T23" fmla="*/ 9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04" y="94"/>
                  </a:moveTo>
                  <a:cubicBezTo>
                    <a:pt x="84" y="74"/>
                    <a:pt x="84" y="74"/>
                    <a:pt x="84" y="74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99" y="101"/>
                    <a:pt x="99" y="105"/>
                    <a:pt x="102" y="107"/>
                  </a:cubicBezTo>
                  <a:cubicBezTo>
                    <a:pt x="105" y="110"/>
                    <a:pt x="110" y="110"/>
                    <a:pt x="113" y="107"/>
                  </a:cubicBezTo>
                  <a:cubicBezTo>
                    <a:pt x="117" y="104"/>
                    <a:pt x="117" y="99"/>
                    <a:pt x="113" y="96"/>
                  </a:cubicBezTo>
                  <a:cubicBezTo>
                    <a:pt x="111" y="93"/>
                    <a:pt x="107" y="92"/>
                    <a:pt x="104" y="94"/>
                  </a:cubicBezTo>
                  <a:close/>
                </a:path>
              </a:pathLst>
            </a:custGeom>
            <a:solidFill>
              <a:srgbClr val="005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6" name="Freeform 37">
              <a:extLst>
                <a:ext uri="{FF2B5EF4-FFF2-40B4-BE49-F238E27FC236}">
                  <a16:creationId xmlns:a16="http://schemas.microsoft.com/office/drawing/2014/main" id="{F7E2FEE1-46C8-41E3-9CB1-D0F46133E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363" y="2055813"/>
              <a:ext cx="230188" cy="228600"/>
            </a:xfrm>
            <a:custGeom>
              <a:avLst/>
              <a:gdLst>
                <a:gd name="T0" fmla="*/ 127 w 143"/>
                <a:gd name="T1" fmla="*/ 143 h 143"/>
                <a:gd name="T2" fmla="*/ 143 w 143"/>
                <a:gd name="T3" fmla="*/ 106 h 143"/>
                <a:gd name="T4" fmla="*/ 37 w 143"/>
                <a:gd name="T5" fmla="*/ 0 h 143"/>
                <a:gd name="T6" fmla="*/ 0 w 143"/>
                <a:gd name="T7" fmla="*/ 16 h 143"/>
                <a:gd name="T8" fmla="*/ 64 w 143"/>
                <a:gd name="T9" fmla="*/ 80 h 143"/>
                <a:gd name="T10" fmla="*/ 51 w 143"/>
                <a:gd name="T11" fmla="*/ 94 h 143"/>
                <a:gd name="T12" fmla="*/ 41 w 143"/>
                <a:gd name="T13" fmla="*/ 96 h 143"/>
                <a:gd name="T14" fmla="*/ 41 w 143"/>
                <a:gd name="T15" fmla="*/ 107 h 143"/>
                <a:gd name="T16" fmla="*/ 53 w 143"/>
                <a:gd name="T17" fmla="*/ 107 h 143"/>
                <a:gd name="T18" fmla="*/ 54 w 143"/>
                <a:gd name="T19" fmla="*/ 98 h 143"/>
                <a:gd name="T20" fmla="*/ 68 w 143"/>
                <a:gd name="T21" fmla="*/ 84 h 143"/>
                <a:gd name="T22" fmla="*/ 127 w 143"/>
                <a:gd name="T2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27" y="143"/>
                  </a:moveTo>
                  <a:cubicBezTo>
                    <a:pt x="143" y="106"/>
                    <a:pt x="143" y="106"/>
                    <a:pt x="143" y="10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48" y="92"/>
                    <a:pt x="44" y="93"/>
                    <a:pt x="41" y="96"/>
                  </a:cubicBezTo>
                  <a:cubicBezTo>
                    <a:pt x="38" y="99"/>
                    <a:pt x="38" y="104"/>
                    <a:pt x="41" y="107"/>
                  </a:cubicBezTo>
                  <a:cubicBezTo>
                    <a:pt x="44" y="110"/>
                    <a:pt x="50" y="110"/>
                    <a:pt x="53" y="107"/>
                  </a:cubicBezTo>
                  <a:cubicBezTo>
                    <a:pt x="55" y="105"/>
                    <a:pt x="56" y="101"/>
                    <a:pt x="54" y="98"/>
                  </a:cubicBezTo>
                  <a:cubicBezTo>
                    <a:pt x="68" y="84"/>
                    <a:pt x="68" y="84"/>
                    <a:pt x="68" y="84"/>
                  </a:cubicBezTo>
                  <a:lnTo>
                    <a:pt x="127" y="143"/>
                  </a:lnTo>
                  <a:close/>
                </a:path>
              </a:pathLst>
            </a:custGeom>
            <a:solidFill>
              <a:srgbClr val="EA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7" name="Freeform 38">
              <a:extLst>
                <a:ext uri="{FF2B5EF4-FFF2-40B4-BE49-F238E27FC236}">
                  <a16:creationId xmlns:a16="http://schemas.microsoft.com/office/drawing/2014/main" id="{C74BB3D0-98E0-4FE6-86B7-CDDDE8CF4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0388" y="1790700"/>
              <a:ext cx="114300" cy="290513"/>
            </a:xfrm>
            <a:custGeom>
              <a:avLst/>
              <a:gdLst>
                <a:gd name="T0" fmla="*/ 34 w 71"/>
                <a:gd name="T1" fmla="*/ 0 h 181"/>
                <a:gd name="T2" fmla="*/ 34 w 71"/>
                <a:gd name="T3" fmla="*/ 88 h 181"/>
                <a:gd name="T4" fmla="*/ 16 w 71"/>
                <a:gd name="T5" fmla="*/ 88 h 181"/>
                <a:gd name="T6" fmla="*/ 8 w 71"/>
                <a:gd name="T7" fmla="*/ 82 h 181"/>
                <a:gd name="T8" fmla="*/ 0 w 71"/>
                <a:gd name="T9" fmla="*/ 90 h 181"/>
                <a:gd name="T10" fmla="*/ 8 w 71"/>
                <a:gd name="T11" fmla="*/ 99 h 181"/>
                <a:gd name="T12" fmla="*/ 16 w 71"/>
                <a:gd name="T13" fmla="*/ 93 h 181"/>
                <a:gd name="T14" fmla="*/ 34 w 71"/>
                <a:gd name="T15" fmla="*/ 93 h 181"/>
                <a:gd name="T16" fmla="*/ 34 w 71"/>
                <a:gd name="T17" fmla="*/ 181 h 181"/>
                <a:gd name="T18" fmla="*/ 71 w 71"/>
                <a:gd name="T19" fmla="*/ 165 h 181"/>
                <a:gd name="T20" fmla="*/ 71 w 71"/>
                <a:gd name="T21" fmla="*/ 16 h 181"/>
                <a:gd name="T22" fmla="*/ 34 w 71"/>
                <a:gd name="T2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181">
                  <a:moveTo>
                    <a:pt x="34" y="0"/>
                  </a:moveTo>
                  <a:cubicBezTo>
                    <a:pt x="34" y="88"/>
                    <a:pt x="34" y="88"/>
                    <a:pt x="34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5" y="85"/>
                    <a:pt x="12" y="82"/>
                    <a:pt x="8" y="82"/>
                  </a:cubicBezTo>
                  <a:cubicBezTo>
                    <a:pt x="3" y="82"/>
                    <a:pt x="0" y="86"/>
                    <a:pt x="0" y="90"/>
                  </a:cubicBezTo>
                  <a:cubicBezTo>
                    <a:pt x="0" y="95"/>
                    <a:pt x="3" y="99"/>
                    <a:pt x="8" y="99"/>
                  </a:cubicBezTo>
                  <a:cubicBezTo>
                    <a:pt x="12" y="99"/>
                    <a:pt x="15" y="96"/>
                    <a:pt x="16" y="93"/>
                  </a:cubicBezTo>
                  <a:cubicBezTo>
                    <a:pt x="34" y="93"/>
                    <a:pt x="34" y="93"/>
                    <a:pt x="34" y="93"/>
                  </a:cubicBezTo>
                  <a:cubicBezTo>
                    <a:pt x="34" y="181"/>
                    <a:pt x="34" y="181"/>
                    <a:pt x="34" y="181"/>
                  </a:cubicBezTo>
                  <a:cubicBezTo>
                    <a:pt x="71" y="165"/>
                    <a:pt x="71" y="165"/>
                    <a:pt x="71" y="165"/>
                  </a:cubicBezTo>
                  <a:cubicBezTo>
                    <a:pt x="71" y="16"/>
                    <a:pt x="71" y="16"/>
                    <a:pt x="71" y="16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3B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CE9D90FE-0092-491D-98CA-1071063663DC}"/>
              </a:ext>
            </a:extLst>
          </p:cNvPr>
          <p:cNvSpPr/>
          <p:nvPr/>
        </p:nvSpPr>
        <p:spPr>
          <a:xfrm>
            <a:off x="6516216" y="2433250"/>
            <a:ext cx="1823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470A68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使用綠能綠電 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470A68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363524A0-302C-46E6-A07B-15ABBBB69BE5}"/>
              </a:ext>
            </a:extLst>
          </p:cNvPr>
          <p:cNvSpPr txBox="1"/>
          <p:nvPr/>
        </p:nvSpPr>
        <p:spPr>
          <a:xfrm>
            <a:off x="6516262" y="2696611"/>
            <a:ext cx="1810967" cy="694978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屋頂</a:t>
            </a: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加裝太陽能板</a:t>
            </a:r>
            <a:endParaRPr kumimoji="0" lang="en-US" altLang="zh-TW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廠內加</a:t>
            </a:r>
            <a:r>
              <a:rPr kumimoji="0" lang="zh-TW" alt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裝吊頂</a:t>
            </a: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風扇</a:t>
            </a: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5C9B885D-CA02-4444-AC9B-AE3A8090E268}"/>
              </a:ext>
            </a:extLst>
          </p:cNvPr>
          <p:cNvCxnSpPr/>
          <p:nvPr/>
        </p:nvCxnSpPr>
        <p:spPr>
          <a:xfrm>
            <a:off x="6590944" y="2693192"/>
            <a:ext cx="139243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55" name="矩形 54">
            <a:extLst>
              <a:ext uri="{FF2B5EF4-FFF2-40B4-BE49-F238E27FC236}">
                <a16:creationId xmlns:a16="http://schemas.microsoft.com/office/drawing/2014/main" id="{4150C1B8-6375-4D30-9557-C23AE6F04257}"/>
              </a:ext>
            </a:extLst>
          </p:cNvPr>
          <p:cNvSpPr/>
          <p:nvPr/>
        </p:nvSpPr>
        <p:spPr>
          <a:xfrm>
            <a:off x="5817458" y="3515616"/>
            <a:ext cx="1823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專研不同產品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59CF8D39-7E85-40EC-858D-9F21139BD69D}"/>
              </a:ext>
            </a:extLst>
          </p:cNvPr>
          <p:cNvSpPr txBox="1"/>
          <p:nvPr/>
        </p:nvSpPr>
        <p:spPr>
          <a:xfrm>
            <a:off x="5898626" y="3735746"/>
            <a:ext cx="1913734" cy="56419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強調產品之使用壽命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減少產品耗損汰換</a:t>
            </a: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01C1FBD8-A91A-48E9-821B-311E61E890B2}"/>
              </a:ext>
            </a:extLst>
          </p:cNvPr>
          <p:cNvCxnSpPr/>
          <p:nvPr/>
        </p:nvCxnSpPr>
        <p:spPr>
          <a:xfrm>
            <a:off x="5901276" y="3741696"/>
            <a:ext cx="139243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0CF60174-80BA-4AB4-B84F-D13ACE927396}"/>
              </a:ext>
            </a:extLst>
          </p:cNvPr>
          <p:cNvSpPr txBox="1"/>
          <p:nvPr/>
        </p:nvSpPr>
        <p:spPr>
          <a:xfrm>
            <a:off x="3748004" y="2139702"/>
            <a:ext cx="1753562" cy="998917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執行</a:t>
            </a:r>
            <a:r>
              <a:rPr kumimoji="0" lang="en-US" altLang="zh-TW" sz="3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/>
            </a:r>
            <a:br>
              <a:rPr kumimoji="0" lang="en-US" altLang="zh-TW" sz="3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</a:br>
            <a:r>
              <a:rPr kumimoji="0" lang="en-US" altLang="zh-TW" sz="3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ESG</a:t>
            </a:r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EC4F407E-16D7-4A5B-8C89-2E33B67A5DED}"/>
              </a:ext>
            </a:extLst>
          </p:cNvPr>
          <p:cNvGrpSpPr/>
          <p:nvPr/>
        </p:nvGrpSpPr>
        <p:grpSpPr>
          <a:xfrm>
            <a:off x="1403648" y="2443609"/>
            <a:ext cx="1866049" cy="788503"/>
            <a:chOff x="3992051" y="5127131"/>
            <a:chExt cx="1833300" cy="949816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931A9739-B9D2-49A5-AC63-15541493DC6B}"/>
                </a:ext>
              </a:extLst>
            </p:cNvPr>
            <p:cNvSpPr/>
            <p:nvPr/>
          </p:nvSpPr>
          <p:spPr>
            <a:xfrm>
              <a:off x="3992051" y="5127131"/>
              <a:ext cx="1791035" cy="333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9A44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員工人權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BF16D803-0923-4DF1-9C76-70B9D5818611}"/>
                </a:ext>
              </a:extLst>
            </p:cNvPr>
            <p:cNvSpPr txBox="1"/>
            <p:nvPr/>
          </p:nvSpPr>
          <p:spPr>
            <a:xfrm>
              <a:off x="4046166" y="5442159"/>
              <a:ext cx="1779185" cy="634788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提供舒適住宿環境</a:t>
              </a:r>
              <a:endParaRPr kumimoji="0" lang="en-US" altLang="zh-TW" sz="105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以優質食材供應伙食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zh-TW" altLang="en-US" sz="105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cxnSp>
          <p:nvCxnSpPr>
            <p:cNvPr id="79" name="直線接點 78">
              <a:extLst>
                <a:ext uri="{FF2B5EF4-FFF2-40B4-BE49-F238E27FC236}">
                  <a16:creationId xmlns:a16="http://schemas.microsoft.com/office/drawing/2014/main" id="{5FA7043A-E2C8-41CB-BBB4-BCBD2C8D668B}"/>
                </a:ext>
              </a:extLst>
            </p:cNvPr>
            <p:cNvCxnSpPr/>
            <p:nvPr/>
          </p:nvCxnSpPr>
          <p:spPr>
            <a:xfrm>
              <a:off x="4082638" y="5427528"/>
              <a:ext cx="1368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id="{FC0F019D-6DBD-41C6-8BDF-488906241489}"/>
              </a:ext>
            </a:extLst>
          </p:cNvPr>
          <p:cNvSpPr/>
          <p:nvPr/>
        </p:nvSpPr>
        <p:spPr>
          <a:xfrm>
            <a:off x="6273193" y="1317269"/>
            <a:ext cx="1823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0091DA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廢水儲存槽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C7759F26-7AA3-4118-B25C-91278AEC58E3}"/>
              </a:ext>
            </a:extLst>
          </p:cNvPr>
          <p:cNvSpPr txBox="1"/>
          <p:nvPr/>
        </p:nvSpPr>
        <p:spPr>
          <a:xfrm>
            <a:off x="6331602" y="1557978"/>
            <a:ext cx="1764620" cy="58172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槽壁增厚一倍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採雙層槽壁設計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BECE67D5-D599-4DCF-BD8A-C3B8FB2666B6}"/>
              </a:ext>
            </a:extLst>
          </p:cNvPr>
          <p:cNvCxnSpPr/>
          <p:nvPr/>
        </p:nvCxnSpPr>
        <p:spPr>
          <a:xfrm>
            <a:off x="6331602" y="1552549"/>
            <a:ext cx="139243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63" name="矩形 62">
            <a:extLst>
              <a:ext uri="{FF2B5EF4-FFF2-40B4-BE49-F238E27FC236}">
                <a16:creationId xmlns:a16="http://schemas.microsoft.com/office/drawing/2014/main" id="{00A9BAB7-552C-4BD6-B824-135CAE24D148}"/>
              </a:ext>
            </a:extLst>
          </p:cNvPr>
          <p:cNvSpPr/>
          <p:nvPr/>
        </p:nvSpPr>
        <p:spPr>
          <a:xfrm>
            <a:off x="3697930" y="437503"/>
            <a:ext cx="1823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廢水排放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9016763E-54BF-4E62-8015-EB1ADF41D3BD}"/>
              </a:ext>
            </a:extLst>
          </p:cNvPr>
          <p:cNvSpPr txBox="1"/>
          <p:nvPr/>
        </p:nvSpPr>
        <p:spPr>
          <a:xfrm>
            <a:off x="3697930" y="692412"/>
            <a:ext cx="1522142" cy="51118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訂立更為嚴格標準</a:t>
            </a:r>
            <a:endParaRPr kumimoji="0" lang="en-US" altLang="zh-TW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減少廢水</a:t>
            </a:r>
            <a:r>
              <a:rPr kumimoji="0" lang="zh-TW" alt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排放</a:t>
            </a:r>
            <a:endParaRPr kumimoji="0" lang="en-US" altLang="zh-TW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764B7658-C557-4330-A4FE-DB38624E6783}"/>
              </a:ext>
            </a:extLst>
          </p:cNvPr>
          <p:cNvCxnSpPr>
            <a:cxnSpLocks/>
          </p:cNvCxnSpPr>
          <p:nvPr/>
        </p:nvCxnSpPr>
        <p:spPr>
          <a:xfrm>
            <a:off x="3775832" y="703786"/>
            <a:ext cx="154974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id="{5D128223-944F-420A-979C-8BFE2B40C3DF}"/>
              </a:ext>
            </a:extLst>
          </p:cNvPr>
          <p:cNvSpPr/>
          <p:nvPr/>
        </p:nvSpPr>
        <p:spPr>
          <a:xfrm>
            <a:off x="1741601" y="3523439"/>
            <a:ext cx="15322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EAAA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員工身心健康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EAAA00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0E8101DD-2E4B-4E27-B07D-04995D0F9583}"/>
              </a:ext>
            </a:extLst>
          </p:cNvPr>
          <p:cNvSpPr txBox="1"/>
          <p:nvPr/>
        </p:nvSpPr>
        <p:spPr>
          <a:xfrm>
            <a:off x="1820063" y="3766587"/>
            <a:ext cx="1813915" cy="64473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舉辦各類講座</a:t>
            </a:r>
            <a:endParaRPr kumimoji="0" lang="en-US" altLang="zh-TW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除工作業務外同時照顧員工身心</a:t>
            </a: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27D5785C-F6D0-4412-81FF-07EC9513A5B7}"/>
              </a:ext>
            </a:extLst>
          </p:cNvPr>
          <p:cNvGrpSpPr/>
          <p:nvPr/>
        </p:nvGrpSpPr>
        <p:grpSpPr>
          <a:xfrm>
            <a:off x="4051619" y="3973610"/>
            <a:ext cx="2075971" cy="898287"/>
            <a:chOff x="1777724" y="2166575"/>
            <a:chExt cx="2039538" cy="1082060"/>
          </a:xfrm>
        </p:grpSpPr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EB216E43-2CDA-4A5F-B377-A6BA51155867}"/>
                </a:ext>
              </a:extLst>
            </p:cNvPr>
            <p:cNvCxnSpPr/>
            <p:nvPr/>
          </p:nvCxnSpPr>
          <p:spPr>
            <a:xfrm>
              <a:off x="1867644" y="2466280"/>
              <a:ext cx="1368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6DC98240-3916-4844-8516-7F187991C3F4}"/>
                </a:ext>
              </a:extLst>
            </p:cNvPr>
            <p:cNvSpPr/>
            <p:nvPr/>
          </p:nvSpPr>
          <p:spPr>
            <a:xfrm>
              <a:off x="1777724" y="2166575"/>
              <a:ext cx="891783" cy="333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i="0" u="none" strike="noStrike" kern="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6S </a:t>
              </a: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管理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solidFill>
                  <a:srgbClr val="00A3A1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523975A7-484F-4483-A262-6C7809DE48E4}"/>
                </a:ext>
              </a:extLst>
            </p:cNvPr>
            <p:cNvSpPr txBox="1"/>
            <p:nvPr/>
          </p:nvSpPr>
          <p:spPr>
            <a:xfrm>
              <a:off x="1809795" y="2488189"/>
              <a:ext cx="2007467" cy="760446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創造整潔安全工作環境</a:t>
              </a:r>
              <a:endParaRPr kumimoji="0" lang="en-US" altLang="zh-TW" sz="105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用心維護設備延長耐用年限</a:t>
              </a:r>
              <a:endParaRPr kumimoji="0" lang="en-US" altLang="zh-TW" sz="105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620CC163-4702-4875-85A8-DD02CCE58135}"/>
              </a:ext>
            </a:extLst>
          </p:cNvPr>
          <p:cNvCxnSpPr/>
          <p:nvPr/>
        </p:nvCxnSpPr>
        <p:spPr>
          <a:xfrm>
            <a:off x="1811527" y="3766587"/>
            <a:ext cx="139243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92CB6050-8C9D-4110-BF3B-3BB7BCAFCC00}"/>
              </a:ext>
            </a:extLst>
          </p:cNvPr>
          <p:cNvGrpSpPr/>
          <p:nvPr/>
        </p:nvGrpSpPr>
        <p:grpSpPr>
          <a:xfrm>
            <a:off x="1115616" y="774084"/>
            <a:ext cx="2260699" cy="1155413"/>
            <a:chOff x="1307115" y="3023077"/>
            <a:chExt cx="1943572" cy="1391788"/>
          </a:xfrm>
        </p:grpSpPr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44B9AD59-D7B7-475D-B9FD-D4D7E9851677}"/>
                </a:ext>
              </a:extLst>
            </p:cNvPr>
            <p:cNvSpPr/>
            <p:nvPr/>
          </p:nvSpPr>
          <p:spPr>
            <a:xfrm>
              <a:off x="1307115" y="3023077"/>
              <a:ext cx="1406200" cy="333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2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6007E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 社會</a:t>
              </a: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6007E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公益回饋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solidFill>
                  <a:srgbClr val="C6007E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F400EF83-FE3C-4653-AFBE-9ED198B9C8EE}"/>
                </a:ext>
              </a:extLst>
            </p:cNvPr>
            <p:cNvSpPr txBox="1"/>
            <p:nvPr/>
          </p:nvSpPr>
          <p:spPr>
            <a:xfrm>
              <a:off x="1346968" y="3299446"/>
              <a:ext cx="1903719" cy="1115419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10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合作提供弱勢族群舒適環境</a:t>
              </a:r>
              <a:endParaRPr kumimoji="0" lang="en-US" altLang="zh-TW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10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與學校進行產學合作</a:t>
              </a:r>
              <a:endParaRPr kumimoji="0" lang="en-US" altLang="zh-TW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認養綠地將綠地維護提供</a:t>
              </a:r>
              <a:r>
                <a:rPr kumimoji="0" lang="en-US" altLang="zh-TW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/>
              </a:r>
              <a:br>
                <a:rPr kumimoji="0" lang="en-US" altLang="zh-TW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</a:b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弱勢族群工作機會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en-US" altLang="zh-TW" sz="11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id="{25B74576-5681-4534-AA2B-FDEA50A4A8BD}"/>
                </a:ext>
              </a:extLst>
            </p:cNvPr>
            <p:cNvCxnSpPr/>
            <p:nvPr/>
          </p:nvCxnSpPr>
          <p:spPr>
            <a:xfrm>
              <a:off x="1400243" y="3343831"/>
              <a:ext cx="1368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23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7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24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91880" y="483518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環境保護</a:t>
            </a:r>
            <a:r>
              <a:rPr lang="en-US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(E, Environmental)</a:t>
            </a:r>
            <a:endParaRPr lang="zh-TW" altLang="en-US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4" y="483518"/>
            <a:ext cx="2424635" cy="1363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23678"/>
            <a:ext cx="2405337" cy="1352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338521"/>
            <a:ext cx="2405337" cy="1352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字方塊 2"/>
          <p:cNvSpPr txBox="1"/>
          <p:nvPr/>
        </p:nvSpPr>
        <p:spPr>
          <a:xfrm>
            <a:off x="2987824" y="987574"/>
            <a:ext cx="597666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取得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ISO14001:2015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環境管理系統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07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月份加入台灣氣候聯盟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，接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軌國際氣候倡議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組織，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供應鏈執行溫室氣體盤查與減碳承諾目標。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取得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ISO 14064 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溫室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氣體排放系統驗證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雲科二廠表面處理課設置製程廢水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回收率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達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70%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雲科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一二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設置太陽能發電系統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，減少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3,006,938kg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碳排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量。</a:t>
            </a:r>
            <a:endParaRPr lang="zh-TW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雲科二廠表面處理課設置有害性污泥減量處置設備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，污泥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減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量達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67%</a:t>
            </a:r>
            <a:endParaRPr lang="zh-TW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產學合作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冰水主機與工業風扇應用節能專案研究』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提供節能方案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降低能源耗損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定期出具永續報告書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目前唯一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與中鋼合作導入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RC12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鍍鋅鋼品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再生導軌用料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3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25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131840" y="915566"/>
            <a:ext cx="5976664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通過微軟公司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SEA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年取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RBA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負責任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商業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聯盟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Responsible 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Business 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Alliance)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認證資格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通過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ISO45001:2018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職業安全衛生管理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系統認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證。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贊助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鶯歌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國中排球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隊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長期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與高雄科技大學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雲林科技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進行產學合作計畫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，定期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培養研發人才入廠服務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每年度舉辦供應商大會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宣導企業社會責任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要求。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免費提供地中海優質飲食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保障員工飲食健康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設置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職業安全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衛生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專責人員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 職業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專科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醫師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駐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定期召開勞資會議並舉行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職工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福利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委員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會相關活動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設立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員工意見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管道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辦理股票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酬勞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制度以達勞資共享經營成果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91880" y="453901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企業社會責任</a:t>
            </a:r>
            <a:r>
              <a:rPr lang="en-US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(S, Social)</a:t>
            </a:r>
            <a:endParaRPr lang="zh-TW" altLang="en-US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2" y="555526"/>
            <a:ext cx="1921080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8" y="3163847"/>
            <a:ext cx="1987286" cy="149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04" y="1779662"/>
            <a:ext cx="2184290" cy="145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424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26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4269806" y="1367176"/>
            <a:ext cx="2139024" cy="240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678" tIns="54339" rIns="108678" bIns="54339">
            <a:spAutoFit/>
          </a:bodyPr>
          <a:lstStyle>
            <a:lvl1pPr marL="285750" indent="-285750" defTabSz="1087438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1087438" indent="-285750" defTabSz="1087438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2174875" indent="-228600" defTabSz="1087438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3262313" indent="-228600" defTabSz="1087438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4349750" indent="-228600" defTabSz="108743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年興櫃後即設立薪</a:t>
            </a: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酬委員會及審計委員會</a:t>
            </a:r>
            <a:endParaRPr lang="en-US" altLang="zh-TW" sz="14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薪酬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委員及</a:t>
            </a: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審計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委員皆由獨立董事擔任</a:t>
            </a:r>
            <a:endParaRPr lang="en-US" altLang="zh-TW" sz="14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定期與會計師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溝通</a:t>
            </a:r>
            <a:endParaRPr lang="en-US" altLang="zh-TW" sz="14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重大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資產交易及關係人交易審核</a:t>
            </a:r>
            <a:endPara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11"/>
          <p:cNvGrpSpPr>
            <a:grpSpLocks/>
          </p:cNvGrpSpPr>
          <p:nvPr/>
        </p:nvGrpSpPr>
        <p:grpSpPr bwMode="auto">
          <a:xfrm>
            <a:off x="504329" y="987574"/>
            <a:ext cx="7812087" cy="3701737"/>
            <a:chOff x="395536" y="1654611"/>
            <a:chExt cx="7812292" cy="3702313"/>
          </a:xfrm>
        </p:grpSpPr>
        <p:grpSp>
          <p:nvGrpSpPr>
            <p:cNvPr id="6" name="Group 68">
              <a:extLst/>
            </p:cNvPr>
            <p:cNvGrpSpPr/>
            <p:nvPr/>
          </p:nvGrpSpPr>
          <p:grpSpPr>
            <a:xfrm>
              <a:off x="3308391" y="2290421"/>
              <a:ext cx="318334" cy="421852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22" name="AutoShape 113">
                <a:extLst/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79" tIns="14279" rIns="14279" bIns="14279" anchor="ctr"/>
              <a:lstStyle/>
              <a:p>
                <a:pPr algn="ctr" defTabSz="171336">
                  <a:defRPr/>
                </a:pPr>
                <a:endParaRPr lang="en-US" sz="1124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新細明體" charset="-120"/>
                  <a:sym typeface="Gill Sans" charset="0"/>
                </a:endParaRPr>
              </a:p>
            </p:txBody>
          </p:sp>
          <p:sp>
            <p:nvSpPr>
              <p:cNvPr id="23" name="AutoShape 114">
                <a:extLst/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79" tIns="14279" rIns="14279" bIns="14279" anchor="ctr"/>
              <a:lstStyle/>
              <a:p>
                <a:pPr algn="ctr" defTabSz="171336">
                  <a:defRPr/>
                </a:pPr>
                <a:endParaRPr lang="en-US" sz="1124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新細明體" charset="-120"/>
                  <a:sym typeface="Gill Sans" charset="0"/>
                </a:endParaRPr>
              </a:p>
            </p:txBody>
          </p:sp>
        </p:grpSp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395536" y="2056568"/>
              <a:ext cx="1844374" cy="3300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>
              <a:spAutoFit/>
            </a:bodyPr>
            <a:lstStyle>
              <a:lvl1pPr marL="285750" indent="-285750" defTabSz="1087438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1087438" indent="-285750" defTabSz="1087438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2174875" indent="-228600" defTabSz="1087438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3262313" indent="-228600" defTabSz="1087438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4349750" indent="-228600" defTabSz="1087438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股東會均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依「股東會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議事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規則」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辦理</a:t>
              </a:r>
              <a:endPara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設有發言人制度並於官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設置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 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投資人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專區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</a:t>
              </a:r>
              <a:endPara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專責人員處理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股東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建議、疑義、糾紛等事宜</a:t>
              </a:r>
              <a:endPara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定期召開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法說會</a:t>
              </a:r>
              <a: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" name="群組 15"/>
            <p:cNvGrpSpPr>
              <a:grpSpLocks/>
            </p:cNvGrpSpPr>
            <p:nvPr/>
          </p:nvGrpSpPr>
          <p:grpSpPr bwMode="auto">
            <a:xfrm>
              <a:off x="504489" y="1657608"/>
              <a:ext cx="1636890" cy="361393"/>
              <a:chOff x="2750" y="238440"/>
              <a:chExt cx="1653901" cy="402990"/>
            </a:xfrm>
          </p:grpSpPr>
          <p:sp>
            <p:nvSpPr>
              <p:cNvPr id="20" name="矩形 19">
                <a:extLst/>
              </p:cNvPr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文字方塊 20">
                <a:extLst/>
              </p:cNvPr>
              <p:cNvSpPr txBox="1"/>
              <p:nvPr/>
            </p:nvSpPr>
            <p:spPr>
              <a:xfrm>
                <a:off x="3343" y="238334"/>
                <a:ext cx="1653766" cy="4036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股東權益</a:t>
                </a:r>
                <a:endParaRPr lang="en-US" altLang="zh-TW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9" name="群組 16"/>
            <p:cNvGrpSpPr>
              <a:grpSpLocks/>
            </p:cNvGrpSpPr>
            <p:nvPr/>
          </p:nvGrpSpPr>
          <p:grpSpPr bwMode="auto">
            <a:xfrm>
              <a:off x="2336800" y="1660256"/>
              <a:ext cx="1792193" cy="361393"/>
              <a:chOff x="2750" y="238440"/>
              <a:chExt cx="1653901" cy="402990"/>
            </a:xfrm>
          </p:grpSpPr>
          <p:sp>
            <p:nvSpPr>
              <p:cNvPr id="18" name="矩形 17">
                <a:extLst/>
              </p:cNvPr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文字方塊 18">
                <a:extLst/>
              </p:cNvPr>
              <p:cNvSpPr txBox="1"/>
              <p:nvPr/>
            </p:nvSpPr>
            <p:spPr>
              <a:xfrm>
                <a:off x="3026" y="238922"/>
                <a:ext cx="1654032" cy="40190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董事會職能</a:t>
                </a:r>
                <a:endPara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0" name="Subtitle 2">
              <a:extLst/>
            </p:cNvPr>
            <p:cNvSpPr txBox="1">
              <a:spLocks/>
            </p:cNvSpPr>
            <p:nvPr/>
          </p:nvSpPr>
          <p:spPr bwMode="auto">
            <a:xfrm>
              <a:off x="2195808" y="2038572"/>
              <a:ext cx="2084442" cy="3003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>
              <a:spAutoFit/>
            </a:bodyPr>
            <a:lstStyle>
              <a:lvl1pPr defTabSz="10874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1087438" indent="-285750" defTabSz="10874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2174875" indent="-228600" defTabSz="10874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3262313" indent="-228600" defTabSz="10874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4349750" indent="-228600" defTabSz="10874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kumimoji="1"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董事會均</a:t>
              </a: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依「董事會議事規範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辦理</a:t>
              </a:r>
              <a:endParaRPr kumimoji="1"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現有九</a:t>
              </a:r>
              <a:r>
                <a:rPr kumimoji="1"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席</a:t>
              </a: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董事，</a:t>
              </a:r>
              <a:r>
                <a:rPr kumimoji="1"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包含四席</a:t>
              </a: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獨立董事</a:t>
              </a:r>
              <a:endParaRPr kumimoji="1" lang="en-US" altLang="zh-TW" sz="14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kumimoji="1"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獨立董事均</a:t>
              </a: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依「獨立董事之職責範疇規則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」行使職權</a:t>
              </a:r>
              <a:endParaRPr kumimoji="1"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利害關係議案迴避</a:t>
              </a:r>
              <a:endPara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設立公司治理</a:t>
              </a:r>
              <a:r>
                <a:rPr kumimoji="1"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主管及法遵專職人員</a:t>
              </a:r>
              <a:endParaRPr kumimoji="1"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1" name="群組 20"/>
            <p:cNvGrpSpPr>
              <a:grpSpLocks/>
            </p:cNvGrpSpPr>
            <p:nvPr/>
          </p:nvGrpSpPr>
          <p:grpSpPr bwMode="auto">
            <a:xfrm>
              <a:off x="4298821" y="1661590"/>
              <a:ext cx="1944120" cy="361393"/>
              <a:chOff x="2750" y="238440"/>
              <a:chExt cx="1653901" cy="402990"/>
            </a:xfrm>
          </p:grpSpPr>
          <p:sp>
            <p:nvSpPr>
              <p:cNvPr id="16" name="矩形 15">
                <a:extLst/>
              </p:cNvPr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文字方塊 16">
                <a:extLst/>
              </p:cNvPr>
              <p:cNvSpPr txBox="1"/>
              <p:nvPr/>
            </p:nvSpPr>
            <p:spPr>
              <a:xfrm>
                <a:off x="3158" y="239205"/>
                <a:ext cx="1653077" cy="40190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審計及薪酬委員會</a:t>
                </a:r>
                <a:endPara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2" name="群組 22"/>
            <p:cNvGrpSpPr>
              <a:grpSpLocks/>
            </p:cNvGrpSpPr>
            <p:nvPr/>
          </p:nvGrpSpPr>
          <p:grpSpPr bwMode="auto">
            <a:xfrm>
              <a:off x="6429967" y="1654611"/>
              <a:ext cx="1723434" cy="361393"/>
              <a:chOff x="2750" y="238440"/>
              <a:chExt cx="1653901" cy="402990"/>
            </a:xfrm>
          </p:grpSpPr>
          <p:sp>
            <p:nvSpPr>
              <p:cNvPr id="14" name="矩形 13">
                <a:extLst/>
              </p:cNvPr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文字方塊 14">
                <a:extLst/>
              </p:cNvPr>
              <p:cNvSpPr txBox="1"/>
              <p:nvPr/>
            </p:nvSpPr>
            <p:spPr>
              <a:xfrm>
                <a:off x="2571" y="238134"/>
                <a:ext cx="1654511" cy="4036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內稽內控制度</a:t>
                </a:r>
                <a:endPara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3" name="Subtitle 2"/>
            <p:cNvSpPr txBox="1">
              <a:spLocks/>
            </p:cNvSpPr>
            <p:nvPr/>
          </p:nvSpPr>
          <p:spPr bwMode="auto">
            <a:xfrm>
              <a:off x="6332849" y="2021364"/>
              <a:ext cx="1874979" cy="2849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>
              <a:spAutoFit/>
            </a:bodyPr>
            <a:lstStyle>
              <a:lvl1pPr marL="285750" indent="-285750" defTabSz="1087438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1087438" indent="-285750" defTabSz="1087438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2174875" indent="-228600" defTabSz="1087438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3262313" indent="-228600" defTabSz="1087438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4349750" indent="-228600" defTabSz="1087438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依照相關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法令規定辦理內控內稽作業</a:t>
              </a: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內部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稽核報告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於完成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之次月底前提報審計委員</a:t>
              </a:r>
              <a:endParaRPr lang="en-US" altLang="zh-TW" sz="14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內部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稽核主管列席審計委員會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及董事會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進行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稽核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報告</a:t>
              </a:r>
            </a:p>
          </p:txBody>
        </p:sp>
      </p:grpSp>
      <p:sp>
        <p:nvSpPr>
          <p:cNvPr id="24" name="文字方塊 23"/>
          <p:cNvSpPr txBox="1"/>
          <p:nvPr/>
        </p:nvSpPr>
        <p:spPr>
          <a:xfrm>
            <a:off x="251520" y="480434"/>
            <a:ext cx="5040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公司治理</a:t>
            </a:r>
            <a:r>
              <a:rPr lang="en-US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(G. Governance)</a:t>
            </a:r>
            <a:endParaRPr lang="zh-TW" altLang="en-US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32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305759"/>
            <a:ext cx="9144000" cy="338005"/>
          </a:xfrm>
          <a:prstGeom prst="rect">
            <a:avLst/>
          </a:prstGeom>
          <a:solidFill>
            <a:srgbClr val="FE0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endParaRPr kumimoji="0" lang="zh-CN" altLang="en-US" sz="2400" b="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7" y="-431954"/>
            <a:ext cx="3371542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>
            <a:spAutoFit/>
          </a:bodyPr>
          <a:lstStyle/>
          <a:p>
            <a:pPr>
              <a:defRPr/>
            </a:pPr>
            <a:r>
              <a:rPr kumimoji="0" lang="en-US" altLang="zh-CN" sz="464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6</a:t>
            </a:r>
            <a:endParaRPr kumimoji="0" lang="zh-CN" altLang="en-US" sz="464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62469" name="矩形 2"/>
          <p:cNvSpPr>
            <a:spLocks noChangeArrowheads="1"/>
          </p:cNvSpPr>
          <p:nvPr/>
        </p:nvSpPr>
        <p:spPr bwMode="auto">
          <a:xfrm>
            <a:off x="6608093" y="1691102"/>
            <a:ext cx="2150054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>
            <a:spAutoFit/>
          </a:bodyPr>
          <a:lstStyle/>
          <a:p>
            <a:pPr algn="r"/>
            <a:r>
              <a:rPr kumimoji="0" lang="zh-TW" altLang="en-US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未來展望</a:t>
            </a:r>
            <a:endParaRPr kumimoji="0" lang="zh-CN" altLang="en-US" sz="39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96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556777" y="4786312"/>
            <a:ext cx="2133600" cy="357188"/>
          </a:xfrm>
        </p:spPr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28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Freeform 17"/>
          <p:cNvSpPr>
            <a:spLocks/>
          </p:cNvSpPr>
          <p:nvPr/>
        </p:nvSpPr>
        <p:spPr bwMode="gray">
          <a:xfrm>
            <a:off x="323528" y="1801673"/>
            <a:ext cx="2269232" cy="2858309"/>
          </a:xfrm>
          <a:custGeom>
            <a:avLst/>
            <a:gdLst>
              <a:gd name="T0" fmla="*/ 2147483647 w 1248"/>
              <a:gd name="T1" fmla="*/ 0 h 1703"/>
              <a:gd name="T2" fmla="*/ 2147483647 w 1248"/>
              <a:gd name="T3" fmla="*/ 2147483647 h 1703"/>
              <a:gd name="T4" fmla="*/ 2147483647 w 1248"/>
              <a:gd name="T5" fmla="*/ 2147483647 h 1703"/>
              <a:gd name="T6" fmla="*/ 0 w 1248"/>
              <a:gd name="T7" fmla="*/ 2147483647 h 1703"/>
              <a:gd name="T8" fmla="*/ 0 w 1248"/>
              <a:gd name="T9" fmla="*/ 2147483647 h 1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703"/>
              <a:gd name="T17" fmla="*/ 1248 w 1248"/>
              <a:gd name="T18" fmla="*/ 1703 h 1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703">
                <a:moveTo>
                  <a:pt x="1153" y="0"/>
                </a:moveTo>
                <a:cubicBezTo>
                  <a:pt x="1181" y="101"/>
                  <a:pt x="1208" y="202"/>
                  <a:pt x="1236" y="303"/>
                </a:cubicBezTo>
                <a:cubicBezTo>
                  <a:pt x="1240" y="763"/>
                  <a:pt x="1244" y="1224"/>
                  <a:pt x="1248" y="1684"/>
                </a:cubicBezTo>
                <a:lnTo>
                  <a:pt x="0" y="1703"/>
                </a:lnTo>
                <a:lnTo>
                  <a:pt x="0" y="43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17"/>
          <p:cNvSpPr>
            <a:spLocks/>
          </p:cNvSpPr>
          <p:nvPr/>
        </p:nvSpPr>
        <p:spPr bwMode="gray">
          <a:xfrm>
            <a:off x="2699792" y="1614669"/>
            <a:ext cx="2304256" cy="2870445"/>
          </a:xfrm>
          <a:custGeom>
            <a:avLst/>
            <a:gdLst>
              <a:gd name="T0" fmla="*/ 2147483647 w 1248"/>
              <a:gd name="T1" fmla="*/ 0 h 1664"/>
              <a:gd name="T2" fmla="*/ 2147483647 w 1248"/>
              <a:gd name="T3" fmla="*/ 2147483647 h 1664"/>
              <a:gd name="T4" fmla="*/ 2147483647 w 1248"/>
              <a:gd name="T5" fmla="*/ 2147483647 h 1664"/>
              <a:gd name="T6" fmla="*/ 0 w 1248"/>
              <a:gd name="T7" fmla="*/ 2147483647 h 1664"/>
              <a:gd name="T8" fmla="*/ 0 w 1248"/>
              <a:gd name="T9" fmla="*/ 2147483647 h 16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664"/>
              <a:gd name="T17" fmla="*/ 1248 w 1248"/>
              <a:gd name="T18" fmla="*/ 1664 h 16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664">
                <a:moveTo>
                  <a:pt x="1158" y="0"/>
                </a:moveTo>
                <a:lnTo>
                  <a:pt x="1248" y="288"/>
                </a:lnTo>
                <a:lnTo>
                  <a:pt x="1248" y="1645"/>
                </a:lnTo>
                <a:lnTo>
                  <a:pt x="0" y="1664"/>
                </a:lnTo>
                <a:lnTo>
                  <a:pt x="0" y="391"/>
                </a:ln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 rot="20520000">
            <a:off x="636264" y="1398880"/>
            <a:ext cx="13223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1800" b="0" dirty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應用</a:t>
            </a:r>
            <a:r>
              <a:rPr lang="zh-TW" altLang="en-US" sz="1800" b="0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創新</a:t>
            </a:r>
            <a:endParaRPr lang="zh-CN" altLang="en-US" sz="1800" b="0" dirty="0">
              <a:solidFill>
                <a:schemeClr val="bg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 rot="20520000">
            <a:off x="3299391" y="985834"/>
            <a:ext cx="14077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1800" b="0" dirty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智慧</a:t>
            </a:r>
            <a:r>
              <a:rPr lang="zh-TW" altLang="en-US" sz="1800" b="0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製造</a:t>
            </a:r>
            <a:endParaRPr lang="en-US" altLang="zh-TW" sz="1800" b="0" dirty="0">
              <a:solidFill>
                <a:schemeClr val="bg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 rot="20700000">
            <a:off x="5460195" y="735206"/>
            <a:ext cx="1340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1800" b="0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產品高值</a:t>
            </a:r>
            <a:endParaRPr lang="zh-CN" altLang="en-US" sz="1800" b="0" dirty="0">
              <a:solidFill>
                <a:schemeClr val="bg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5" name="Freeform 7"/>
          <p:cNvSpPr>
            <a:spLocks/>
          </p:cNvSpPr>
          <p:nvPr/>
        </p:nvSpPr>
        <p:spPr bwMode="gray">
          <a:xfrm rot="-120000">
            <a:off x="588857" y="683228"/>
            <a:ext cx="7344000" cy="1476000"/>
          </a:xfrm>
          <a:custGeom>
            <a:avLst/>
            <a:gdLst>
              <a:gd name="T0" fmla="*/ 0 w 4371"/>
              <a:gd name="T1" fmla="*/ 2147483647 h 1066"/>
              <a:gd name="T2" fmla="*/ 2147483647 w 4371"/>
              <a:gd name="T3" fmla="*/ 2147483647 h 1066"/>
              <a:gd name="T4" fmla="*/ 2147483647 w 4371"/>
              <a:gd name="T5" fmla="*/ 2147483647 h 1066"/>
              <a:gd name="T6" fmla="*/ 2147483647 w 4371"/>
              <a:gd name="T7" fmla="*/ 2147483647 h 1066"/>
              <a:gd name="T8" fmla="*/ 2147483647 w 4371"/>
              <a:gd name="T9" fmla="*/ 2147483647 h 1066"/>
              <a:gd name="T10" fmla="*/ 2147483647 w 4371"/>
              <a:gd name="T11" fmla="*/ 2147483647 h 1066"/>
              <a:gd name="T12" fmla="*/ 2147483647 w 4371"/>
              <a:gd name="T13" fmla="*/ 0 h 1066"/>
              <a:gd name="T14" fmla="*/ 2147483647 w 4371"/>
              <a:gd name="T15" fmla="*/ 2147483647 h 1066"/>
              <a:gd name="T16" fmla="*/ 2147483647 w 4371"/>
              <a:gd name="T17" fmla="*/ 2147483647 h 1066"/>
              <a:gd name="T18" fmla="*/ 2147483647 w 4371"/>
              <a:gd name="T19" fmla="*/ 2147483647 h 1066"/>
              <a:gd name="T20" fmla="*/ 2147483647 w 4371"/>
              <a:gd name="T21" fmla="*/ 2147483647 h 1066"/>
              <a:gd name="T22" fmla="*/ 2147483647 w 4371"/>
              <a:gd name="T23" fmla="*/ 2147483647 h 1066"/>
              <a:gd name="T24" fmla="*/ 2147483647 w 4371"/>
              <a:gd name="T25" fmla="*/ 2147483647 h 1066"/>
              <a:gd name="T26" fmla="*/ 2147483647 w 4371"/>
              <a:gd name="T27" fmla="*/ 2147483647 h 1066"/>
              <a:gd name="T28" fmla="*/ 2147483647 w 4371"/>
              <a:gd name="T29" fmla="*/ 2147483647 h 1066"/>
              <a:gd name="T30" fmla="*/ 0 w 4371"/>
              <a:gd name="T31" fmla="*/ 2147483647 h 106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71"/>
              <a:gd name="T49" fmla="*/ 0 h 1066"/>
              <a:gd name="T50" fmla="*/ 4371 w 4371"/>
              <a:gd name="T51" fmla="*/ 1066 h 106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71" h="1066">
                <a:moveTo>
                  <a:pt x="0" y="845"/>
                </a:moveTo>
                <a:lnTo>
                  <a:pt x="1523" y="313"/>
                </a:lnTo>
                <a:lnTo>
                  <a:pt x="1610" y="617"/>
                </a:lnTo>
                <a:lnTo>
                  <a:pt x="2720" y="243"/>
                </a:lnTo>
                <a:lnTo>
                  <a:pt x="2784" y="538"/>
                </a:lnTo>
                <a:lnTo>
                  <a:pt x="3882" y="266"/>
                </a:lnTo>
                <a:lnTo>
                  <a:pt x="3795" y="0"/>
                </a:lnTo>
                <a:lnTo>
                  <a:pt x="4371" y="269"/>
                </a:lnTo>
                <a:lnTo>
                  <a:pt x="3961" y="832"/>
                </a:lnTo>
                <a:lnTo>
                  <a:pt x="3912" y="542"/>
                </a:lnTo>
                <a:lnTo>
                  <a:pt x="2594" y="921"/>
                </a:lnTo>
                <a:lnTo>
                  <a:pt x="2509" y="620"/>
                </a:lnTo>
                <a:lnTo>
                  <a:pt x="1344" y="968"/>
                </a:lnTo>
                <a:lnTo>
                  <a:pt x="1280" y="666"/>
                </a:lnTo>
                <a:lnTo>
                  <a:pt x="67" y="1066"/>
                </a:lnTo>
                <a:lnTo>
                  <a:pt x="0" y="845"/>
                </a:lnTo>
                <a:close/>
              </a:path>
            </a:pathLst>
          </a:custGeom>
          <a:gradFill rotWithShape="1">
            <a:gsLst>
              <a:gs pos="0">
                <a:srgbClr val="990000"/>
              </a:gs>
              <a:gs pos="100000">
                <a:srgbClr val="FF9933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PerspectiveTopRight">
              <a:rot lat="0" lon="20999986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FF9933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39" name="文字方塊 38"/>
          <p:cNvSpPr txBox="1"/>
          <p:nvPr/>
        </p:nvSpPr>
        <p:spPr>
          <a:xfrm>
            <a:off x="2700032" y="2381855"/>
            <a:ext cx="2304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WMS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自動倉儲管理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MES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製造執行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APS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先進規劃排程系統</a:t>
            </a:r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RGV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自動搬運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設備</a:t>
            </a:r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7201" y="2423011"/>
            <a:ext cx="22285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Design-In 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協同開發客製化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以導軌為核心</a:t>
            </a:r>
            <a:r>
              <a:rPr lang="en-US" altLang="zh-TW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跨足周邊應用領域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致力多項導軌規格創新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3653" r="5776" b="4381"/>
          <a:stretch/>
        </p:blipFill>
        <p:spPr>
          <a:xfrm>
            <a:off x="7380312" y="3152974"/>
            <a:ext cx="1531686" cy="1495098"/>
          </a:xfrm>
          <a:prstGeom prst="rect">
            <a:avLst/>
          </a:prstGeom>
        </p:spPr>
      </p:pic>
      <p:sp>
        <p:nvSpPr>
          <p:cNvPr id="20" name="Freeform 17"/>
          <p:cNvSpPr>
            <a:spLocks/>
          </p:cNvSpPr>
          <p:nvPr/>
        </p:nvSpPr>
        <p:spPr bwMode="gray">
          <a:xfrm>
            <a:off x="5076056" y="1347614"/>
            <a:ext cx="2160000" cy="2880321"/>
          </a:xfrm>
          <a:custGeom>
            <a:avLst/>
            <a:gdLst>
              <a:gd name="T0" fmla="*/ 2147483647 w 1248"/>
              <a:gd name="T1" fmla="*/ 0 h 1703"/>
              <a:gd name="T2" fmla="*/ 2147483647 w 1248"/>
              <a:gd name="T3" fmla="*/ 2147483647 h 1703"/>
              <a:gd name="T4" fmla="*/ 2147483647 w 1248"/>
              <a:gd name="T5" fmla="*/ 2147483647 h 1703"/>
              <a:gd name="T6" fmla="*/ 0 w 1248"/>
              <a:gd name="T7" fmla="*/ 2147483647 h 1703"/>
              <a:gd name="T8" fmla="*/ 0 w 1248"/>
              <a:gd name="T9" fmla="*/ 2147483647 h 1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703"/>
              <a:gd name="T17" fmla="*/ 1248 w 1248"/>
              <a:gd name="T18" fmla="*/ 1703 h 1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703">
                <a:moveTo>
                  <a:pt x="1153" y="0"/>
                </a:moveTo>
                <a:cubicBezTo>
                  <a:pt x="1181" y="101"/>
                  <a:pt x="1208" y="202"/>
                  <a:pt x="1236" y="303"/>
                </a:cubicBezTo>
                <a:cubicBezTo>
                  <a:pt x="1240" y="763"/>
                  <a:pt x="1244" y="1224"/>
                  <a:pt x="1248" y="1684"/>
                </a:cubicBezTo>
                <a:lnTo>
                  <a:pt x="0" y="1703"/>
                </a:lnTo>
                <a:lnTo>
                  <a:pt x="0" y="43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058364" y="2283718"/>
            <a:ext cx="21059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l"/>
            </a:pP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推動客戶產品升級創造差異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/>
            <a:endParaRPr lang="zh-TW" alt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 pitchFamily="18" charset="0"/>
              </a:rPr>
              <a:t>提高功能性高附加價值產品營收比重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Times New Roman" pitchFamily="18" charset="0"/>
            </a:endParaRPr>
          </a:p>
          <a:p>
            <a:pPr marL="285750" lvl="1" indent="-285750">
              <a:buFont typeface="Wingdings" panose="05000000000000000000" pitchFamily="2" charset="2"/>
              <a:buChar char="l"/>
            </a:pPr>
            <a:endParaRPr lang="en-US" altLang="zh-TW" sz="18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2467085"/>
      </p:ext>
    </p:extLst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51520" y="195486"/>
            <a:ext cx="1662745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800" b="1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經營理念</a:t>
            </a:r>
          </a:p>
        </p:txBody>
      </p:sp>
      <p:pic>
        <p:nvPicPr>
          <p:cNvPr id="60" name="Picture 3" descr="C:\Users\saledept3\AppData\Local\Microsoft\Windows\INetCache\IE\JOLNUU05\sunset_horizon_sunrise_sky_sunshine_orange_summer_blue-595805[1].jpg">
            <a:extLst>
              <a:ext uri="{FF2B5EF4-FFF2-40B4-BE49-F238E27FC236}">
                <a16:creationId xmlns:a16="http://schemas.microsoft.com/office/drawing/2014/main" id="{F9BAF820-2581-4A75-B77C-FC4E84F3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821"/>
            <a:ext cx="9144000" cy="383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橢圓 58">
            <a:extLst>
              <a:ext uri="{FF2B5EF4-FFF2-40B4-BE49-F238E27FC236}">
                <a16:creationId xmlns:a16="http://schemas.microsoft.com/office/drawing/2014/main" id="{20D450D9-E013-4905-9A2A-C5B31DCCDBBC}"/>
              </a:ext>
            </a:extLst>
          </p:cNvPr>
          <p:cNvSpPr/>
          <p:nvPr/>
        </p:nvSpPr>
        <p:spPr bwMode="auto">
          <a:xfrm>
            <a:off x="971600" y="1095507"/>
            <a:ext cx="2819003" cy="274272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99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9B6D68BA-A8B7-4B8D-871C-44DC33E56B20}"/>
              </a:ext>
            </a:extLst>
          </p:cNvPr>
          <p:cNvSpPr txBox="1"/>
          <p:nvPr/>
        </p:nvSpPr>
        <p:spPr>
          <a:xfrm>
            <a:off x="1241924" y="1894670"/>
            <a:ext cx="22365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HK" altLang="zh-TW" sz="2000" dirty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感動</a:t>
            </a:r>
            <a:r>
              <a:rPr lang="zh-HK" altLang="zh-TW" sz="2000" dirty="0" smtClean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經營</a:t>
            </a:r>
            <a:endParaRPr lang="en-US" altLang="zh-HK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ctr"/>
            <a:r>
              <a:rPr lang="zh-HK" altLang="zh-TW" sz="2000" dirty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創造幸福</a:t>
            </a:r>
            <a:r>
              <a:rPr lang="zh-HK" altLang="zh-TW" sz="2000" dirty="0" smtClean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企業</a:t>
            </a:r>
            <a:endParaRPr lang="en-US" altLang="zh-HK" sz="2000" dirty="0">
              <a:solidFill>
                <a:schemeClr val="bg1"/>
              </a:solidFill>
              <a:effectLst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ctr"/>
            <a:r>
              <a:rPr lang="zh-HK" altLang="zh-TW" sz="2000" dirty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以人為本讓人更好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424075" y="3895037"/>
            <a:ext cx="1349549" cy="721904"/>
            <a:chOff x="1784115" y="3895037"/>
            <a:chExt cx="1349549" cy="721904"/>
          </a:xfrm>
        </p:grpSpPr>
        <p:pic>
          <p:nvPicPr>
            <p:cNvPr id="62" name="圖形 61" descr="男性上班族 外框">
              <a:extLst>
                <a:ext uri="{FF2B5EF4-FFF2-40B4-BE49-F238E27FC236}">
                  <a16:creationId xmlns:a16="http://schemas.microsoft.com/office/drawing/2014/main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99393" name="圖形 99392" descr="女性上班族 外框">
              <a:extLst>
                <a:ext uri="{FF2B5EF4-FFF2-40B4-BE49-F238E27FC236}">
                  <a16:creationId xmlns:a16="http://schemas.microsoft.com/office/drawing/2014/main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sp>
        <p:nvSpPr>
          <p:cNvPr id="99394" name="文字方塊 99393">
            <a:extLst>
              <a:ext uri="{FF2B5EF4-FFF2-40B4-BE49-F238E27FC236}">
                <a16:creationId xmlns:a16="http://schemas.microsoft.com/office/drawing/2014/main" id="{14328C0D-36C9-4754-ACA0-83CF24DA8AEF}"/>
              </a:ext>
            </a:extLst>
          </p:cNvPr>
          <p:cNvSpPr txBox="1"/>
          <p:nvPr/>
        </p:nvSpPr>
        <p:spPr>
          <a:xfrm>
            <a:off x="4967536" y="1569814"/>
            <a:ext cx="370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TW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以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誠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信、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正直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、創新</a:t>
            </a:r>
            <a:r>
              <a:rPr lang="zh-TW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為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經營企業原則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，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為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社會、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員工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、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客戶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股東創造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最高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平衡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價值</a:t>
            </a:r>
            <a:r>
              <a:rPr lang="zh-TW" alt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r>
              <a:rPr lang="en-US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  <a:endParaRPr lang="en-US" altLang="zh-TW" sz="1600" dirty="0">
              <a:solidFill>
                <a:schemeClr val="bg1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0EECAB4-EF41-4E1A-9A45-73948CF0DC61}"/>
              </a:ext>
            </a:extLst>
          </p:cNvPr>
          <p:cNvSpPr txBox="1"/>
          <p:nvPr/>
        </p:nvSpPr>
        <p:spPr>
          <a:xfrm>
            <a:off x="4967536" y="3541612"/>
            <a:ext cx="3708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致力於</a:t>
            </a:r>
            <a:r>
              <a:rPr lang="zh-TW" alt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永續製造措施，有利地球資源循環使用。</a:t>
            </a:r>
            <a:endParaRPr lang="zh-TW" altLang="zh-TW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</a:endParaRPr>
          </a:p>
          <a:p>
            <a:endParaRPr lang="zh-TW" altLang="en-US" sz="1800" dirty="0">
              <a:solidFill>
                <a:schemeClr val="bg1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2B06E202-EF02-49F8-A106-23F3D76CB6FD}"/>
              </a:ext>
            </a:extLst>
          </p:cNvPr>
          <p:cNvSpPr txBox="1"/>
          <p:nvPr/>
        </p:nvSpPr>
        <p:spPr>
          <a:xfrm>
            <a:off x="4967536" y="2555713"/>
            <a:ext cx="370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營造活力與和諧工作環境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，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促進同仁身心健康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，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使企業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成為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社會正向力量</a:t>
            </a:r>
            <a:r>
              <a:rPr lang="zh-HK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所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在</a:t>
            </a:r>
            <a:r>
              <a:rPr lang="zh-TW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endParaRPr lang="en-US" altLang="zh-TW" sz="1600" dirty="0">
              <a:solidFill>
                <a:schemeClr val="bg1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</a:t>
            </a:fld>
            <a:endParaRPr lang="en-US" altLang="zh-TW">
              <a:solidFill>
                <a:srgbClr val="FFFFFF"/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2555776" y="3867894"/>
            <a:ext cx="1349549" cy="721904"/>
            <a:chOff x="1784115" y="3895037"/>
            <a:chExt cx="1349549" cy="721904"/>
          </a:xfrm>
        </p:grpSpPr>
        <p:pic>
          <p:nvPicPr>
            <p:cNvPr id="14" name="圖形 61" descr="男性上班族 外框">
              <a:extLst>
                <a:ext uri="{FF2B5EF4-FFF2-40B4-BE49-F238E27FC236}">
                  <a16:creationId xmlns:a16="http://schemas.microsoft.com/office/drawing/2014/main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15" name="圖形 99392" descr="女性上班族 外框">
              <a:extLst>
                <a:ext uri="{FF2B5EF4-FFF2-40B4-BE49-F238E27FC236}">
                  <a16:creationId xmlns:a16="http://schemas.microsoft.com/office/drawing/2014/main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grpSp>
        <p:nvGrpSpPr>
          <p:cNvPr id="16" name="群組 15"/>
          <p:cNvGrpSpPr/>
          <p:nvPr/>
        </p:nvGrpSpPr>
        <p:grpSpPr>
          <a:xfrm>
            <a:off x="251520" y="3867894"/>
            <a:ext cx="1349549" cy="721904"/>
            <a:chOff x="1784115" y="3895037"/>
            <a:chExt cx="1349549" cy="721904"/>
          </a:xfrm>
        </p:grpSpPr>
        <p:pic>
          <p:nvPicPr>
            <p:cNvPr id="17" name="圖形 61" descr="男性上班族 外框">
              <a:extLst>
                <a:ext uri="{FF2B5EF4-FFF2-40B4-BE49-F238E27FC236}">
                  <a16:creationId xmlns:a16="http://schemas.microsoft.com/office/drawing/2014/main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18" name="圖形 99392" descr="女性上班族 外框">
              <a:extLst>
                <a:ext uri="{FF2B5EF4-FFF2-40B4-BE49-F238E27FC236}">
                  <a16:creationId xmlns:a16="http://schemas.microsoft.com/office/drawing/2014/main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grpSp>
        <p:nvGrpSpPr>
          <p:cNvPr id="19" name="群組 18"/>
          <p:cNvGrpSpPr/>
          <p:nvPr/>
        </p:nvGrpSpPr>
        <p:grpSpPr>
          <a:xfrm>
            <a:off x="3726507" y="3866070"/>
            <a:ext cx="1349549" cy="721904"/>
            <a:chOff x="1784115" y="3895037"/>
            <a:chExt cx="1349549" cy="721904"/>
          </a:xfrm>
        </p:grpSpPr>
        <p:pic>
          <p:nvPicPr>
            <p:cNvPr id="20" name="圖形 61" descr="男性上班族 外框">
              <a:extLst>
                <a:ext uri="{FF2B5EF4-FFF2-40B4-BE49-F238E27FC236}">
                  <a16:creationId xmlns:a16="http://schemas.microsoft.com/office/drawing/2014/main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21" name="圖形 99392" descr="女性上班族 外框">
              <a:extLst>
                <a:ext uri="{FF2B5EF4-FFF2-40B4-BE49-F238E27FC236}">
                  <a16:creationId xmlns:a16="http://schemas.microsoft.com/office/drawing/2014/main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74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435"/>
            <a:ext cx="9433048" cy="540660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475656" y="1957938"/>
            <a:ext cx="6120680" cy="1261884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619672" y="2067694"/>
            <a:ext cx="5400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  鋼珠導軌規格制定者</a:t>
            </a:r>
            <a:endParaRPr lang="en-US" altLang="zh-TW" sz="1400" dirty="0">
              <a:solidFill>
                <a:srgbClr val="C0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1400" dirty="0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        </a:t>
            </a:r>
          </a:p>
          <a:p>
            <a:r>
              <a:rPr lang="en-US" altLang="zh-TW" sz="14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altLang="zh-TW" sz="1400" dirty="0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                   </a:t>
            </a:r>
            <a:r>
              <a:rPr lang="en-US" altLang="zh-TW" sz="1400" dirty="0" err="1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Repon</a:t>
            </a:r>
            <a:r>
              <a:rPr lang="en-US" altLang="zh-TW" sz="1400" dirty="0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is all the answers of Ball Bearing Slides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1979712" y="2787774"/>
            <a:ext cx="489654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97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563638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kumimoji="1" lang="zh-TW" altLang="en-US" sz="4000" noProof="1"/>
              <a:t>謝謝指教</a:t>
            </a:r>
            <a:endParaRPr kumimoji="1" lang="en-US" altLang="zh-TW" sz="4000" noProof="1"/>
          </a:p>
        </p:txBody>
      </p:sp>
    </p:spTree>
    <p:extLst>
      <p:ext uri="{BB962C8B-B14F-4D97-AF65-F5344CB8AC3E}">
        <p14:creationId xmlns:p14="http://schemas.microsoft.com/office/powerpoint/2010/main" val="12657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 bwMode="auto">
          <a:xfrm>
            <a:off x="8316496" y="457788"/>
            <a:ext cx="720000" cy="4583039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4940" y="1191285"/>
            <a:ext cx="1198868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C00000"/>
                </a:solidFill>
                <a:latin typeface="Frutiger 47LightCn"/>
                <a:ea typeface="微軟正黑體" panose="020B0604030504040204" pitchFamily="34" charset="-120"/>
              </a:rPr>
              <a:t>公司概況</a:t>
            </a:r>
            <a:endParaRPr lang="zh-CN" altLang="en-US" sz="2000" dirty="0">
              <a:solidFill>
                <a:srgbClr val="C0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9" name="矩形 8"/>
          <p:cNvSpPr/>
          <p:nvPr/>
        </p:nvSpPr>
        <p:spPr>
          <a:xfrm>
            <a:off x="1012882" y="1167534"/>
            <a:ext cx="479444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990000"/>
          </a:solidFill>
          <a:ln w="127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C00000"/>
                </a:solidFill>
                <a:latin typeface="Frutiger 47LightCn"/>
                <a:ea typeface="微軟正黑體" panose="020B0604030504040204" pitchFamily="34" charset="-120"/>
              </a:rPr>
              <a:t>01</a:t>
            </a:r>
            <a:endParaRPr lang="zh-CN" altLang="en-US" sz="2000" dirty="0">
              <a:solidFill>
                <a:srgbClr val="C0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46383" y="1732309"/>
            <a:ext cx="2205537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zh-TW" altLang="en-US" sz="2000" dirty="0" smtClean="0">
                <a:solidFill>
                  <a:srgbClr val="0070C0"/>
                </a:solidFill>
                <a:latin typeface="Frutiger 47LightCn"/>
                <a:ea typeface="微軟正黑體" panose="020B0604030504040204" pitchFamily="34" charset="-120"/>
              </a:rPr>
              <a:t>產品與市場</a:t>
            </a:r>
            <a:r>
              <a:rPr lang="zh-TW" altLang="en-US" sz="2000" dirty="0">
                <a:solidFill>
                  <a:srgbClr val="0070C0"/>
                </a:solidFill>
                <a:latin typeface="Frutiger 47LightCn"/>
                <a:ea typeface="微軟正黑體" panose="020B0604030504040204" pitchFamily="34" charset="-120"/>
              </a:rPr>
              <a:t>概況</a:t>
            </a:r>
            <a:endParaRPr lang="zh-CN" altLang="en-US" sz="2000" dirty="0">
              <a:solidFill>
                <a:srgbClr val="0070C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1020080" y="1709630"/>
            <a:ext cx="478005" cy="292650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0070C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0070C0"/>
                </a:solidFill>
                <a:latin typeface="Frutiger 47LightCn"/>
                <a:ea typeface="微軟正黑體" panose="020B0604030504040204" pitchFamily="34" charset="-120"/>
              </a:rPr>
              <a:t>02</a:t>
            </a:r>
            <a:endParaRPr lang="zh-CN" altLang="en-US" sz="2000" dirty="0">
              <a:solidFill>
                <a:srgbClr val="0070C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5183" y="2270092"/>
            <a:ext cx="1448406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FDA907"/>
                </a:solidFill>
                <a:latin typeface="Frutiger 47LightCn"/>
                <a:ea typeface="微軟正黑體" panose="020B0604030504040204" pitchFamily="34" charset="-120"/>
              </a:rPr>
              <a:t>核心競爭力</a:t>
            </a:r>
            <a:endParaRPr lang="zh-CN" altLang="en-US" sz="2000" dirty="0">
              <a:solidFill>
                <a:srgbClr val="FDA907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1027280" y="2247420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DAB000"/>
          </a:solidFill>
          <a:ln w="127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FDA907"/>
                </a:solidFill>
                <a:latin typeface="Frutiger 47LightCn"/>
                <a:ea typeface="微軟正黑體" panose="020B0604030504040204" pitchFamily="34" charset="-120"/>
              </a:rPr>
              <a:t>03</a:t>
            </a:r>
            <a:endParaRPr lang="zh-CN" altLang="en-US" sz="2000" dirty="0">
              <a:solidFill>
                <a:srgbClr val="FDA907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75176" y="2804636"/>
            <a:ext cx="1448412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7030A0"/>
                </a:solidFill>
                <a:latin typeface="Frutiger 47LightCn"/>
                <a:ea typeface="微軟正黑體" panose="020B0604030504040204" pitchFamily="34" charset="-120"/>
              </a:rPr>
              <a:t>經營實績</a:t>
            </a:r>
            <a:endParaRPr lang="zh-CN" altLang="en-US" sz="2000" dirty="0">
              <a:solidFill>
                <a:srgbClr val="7030A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7" name="矩形 8"/>
          <p:cNvSpPr/>
          <p:nvPr/>
        </p:nvSpPr>
        <p:spPr>
          <a:xfrm>
            <a:off x="1034477" y="2785204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7030A0"/>
                </a:solidFill>
                <a:latin typeface="Frutiger 47LightCn"/>
                <a:ea typeface="微軟正黑體" panose="020B0604030504040204" pitchFamily="34" charset="-120"/>
              </a:rPr>
              <a:t>04</a:t>
            </a:r>
            <a:endParaRPr lang="zh-CN" altLang="en-US" sz="2000" dirty="0">
              <a:solidFill>
                <a:srgbClr val="7030A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5436176" y="457788"/>
            <a:ext cx="720000" cy="4583039"/>
          </a:xfrm>
          <a:prstGeom prst="rect">
            <a:avLst/>
          </a:pr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7596416" y="457788"/>
            <a:ext cx="720000" cy="458303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6156256" y="457788"/>
            <a:ext cx="720000" cy="4583039"/>
          </a:xfrm>
          <a:prstGeom prst="rect">
            <a:avLst/>
          </a:prstGeom>
          <a:solidFill>
            <a:srgbClr val="FDA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4716096" y="457788"/>
            <a:ext cx="720000" cy="4583039"/>
          </a:xfrm>
          <a:prstGeom prst="rect">
            <a:avLst/>
          </a:prstGeom>
          <a:solidFill>
            <a:srgbClr val="BF3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84420" y="4776344"/>
            <a:ext cx="431932" cy="247883"/>
          </a:xfrm>
          <a:prstGeom prst="rect">
            <a:avLst/>
          </a:prstGeom>
          <a:noFill/>
        </p:spPr>
        <p:txBody>
          <a:bodyPr lIns="74030" tIns="37013" rIns="74030" bIns="37013">
            <a:spAutoFit/>
          </a:bodyPr>
          <a:lstStyle/>
          <a:p>
            <a:pPr>
              <a:defRPr/>
            </a:pPr>
            <a:r>
              <a:rPr lang="en-US" altLang="zh-TW" sz="1100" dirty="0">
                <a:solidFill>
                  <a:srgbClr val="FFFFFF"/>
                </a:solidFill>
                <a:latin typeface="Frutiger 47LightCn"/>
                <a:ea typeface="微軟正黑體" panose="020B0604030504040204" pitchFamily="34" charset="-120"/>
              </a:rPr>
              <a:t>1</a:t>
            </a:r>
            <a:endParaRPr lang="zh-TW" altLang="en-US" sz="1100" dirty="0">
              <a:solidFill>
                <a:srgbClr val="FFFFFF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7" name="矩形 8"/>
          <p:cNvSpPr/>
          <p:nvPr/>
        </p:nvSpPr>
        <p:spPr>
          <a:xfrm>
            <a:off x="1020080" y="3364145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05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1591322" y="3377802"/>
            <a:ext cx="1266528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公司</a:t>
            </a:r>
            <a:r>
              <a: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ESG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76256" y="457788"/>
            <a:ext cx="720000" cy="4584118"/>
          </a:xfrm>
          <a:prstGeom prst="rect">
            <a:avLst/>
          </a:prstGeom>
          <a:solidFill>
            <a:srgbClr val="8C3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6095" y="2404852"/>
            <a:ext cx="4320401" cy="742962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900" dirty="0">
                <a:solidFill>
                  <a:srgbClr val="FFFFFF"/>
                </a:solidFill>
                <a:latin typeface="Frutiger 47LightCn"/>
                <a:ea typeface="微軟正黑體" panose="020B0604030504040204" pitchFamily="34" charset="-120"/>
              </a:rPr>
              <a:t>CONTENT</a:t>
            </a:r>
            <a:endParaRPr lang="zh-CN" altLang="en-US" sz="2900" dirty="0">
              <a:solidFill>
                <a:srgbClr val="FFFFFF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457950" y="457788"/>
            <a:ext cx="2057400" cy="274637"/>
          </a:xfrm>
        </p:spPr>
        <p:txBody>
          <a:bodyPr/>
          <a:lstStyle/>
          <a:p>
            <a:fld id="{018606F2-50B2-45C3-A50A-DA0ACDC76F76}" type="slidenum">
              <a:rPr lang="zh-TW" altLang="en-US" smtClean="0">
                <a:latin typeface="Frutiger 47LightCn"/>
                <a:ea typeface="微軟正黑體" panose="020B0604030504040204" pitchFamily="34" charset="-120"/>
              </a:rPr>
              <a:t>3</a:t>
            </a:fld>
            <a:endParaRPr lang="zh-TW" altLang="en-US"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44940" y="3889185"/>
            <a:ext cx="1159292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FF66CC"/>
                </a:solidFill>
                <a:latin typeface="Frutiger 47LightCn"/>
                <a:ea typeface="微軟正黑體" panose="020B0604030504040204" pitchFamily="34" charset="-120"/>
              </a:rPr>
              <a:t>未來</a:t>
            </a:r>
            <a:r>
              <a:rPr lang="zh-TW" altLang="en-US" sz="1800" dirty="0">
                <a:solidFill>
                  <a:srgbClr val="FF66CC"/>
                </a:solidFill>
                <a:latin typeface="Frutiger 47LightCn"/>
                <a:ea typeface="微軟正黑體" panose="020B0604030504040204" pitchFamily="34" charset="-120"/>
              </a:rPr>
              <a:t>展望</a:t>
            </a:r>
            <a:endParaRPr lang="en-US" altLang="zh-TW" sz="1800" dirty="0">
              <a:solidFill>
                <a:srgbClr val="FF66CC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8" name="矩形 8"/>
          <p:cNvSpPr/>
          <p:nvPr/>
        </p:nvSpPr>
        <p:spPr>
          <a:xfrm>
            <a:off x="1020080" y="3904284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 smtClean="0">
                <a:solidFill>
                  <a:srgbClr val="FF66CC"/>
                </a:solidFill>
                <a:latin typeface="Frutiger 47LightCn"/>
                <a:ea typeface="微軟正黑體" panose="020B0604030504040204" pitchFamily="34" charset="-120"/>
              </a:rPr>
              <a:t>0</a:t>
            </a:r>
            <a:r>
              <a:rPr lang="en-US" altLang="zh-TW" sz="2000" dirty="0" smtClean="0">
                <a:solidFill>
                  <a:srgbClr val="FF66CC"/>
                </a:solidFill>
                <a:latin typeface="Frutiger 47LightCn"/>
                <a:ea typeface="微軟正黑體" panose="020B0604030504040204" pitchFamily="34" charset="-120"/>
              </a:rPr>
              <a:t>6</a:t>
            </a:r>
            <a:endParaRPr lang="zh-CN" altLang="en-US" sz="2000" dirty="0">
              <a:solidFill>
                <a:srgbClr val="FF66CC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" y="2355727"/>
            <a:ext cx="9144000" cy="33755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16" tIns="37006" rIns="74016" bIns="37006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7" y="-432490"/>
            <a:ext cx="2416142" cy="7215163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16" tIns="37006" rIns="74016" bIns="37006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46400" b="0" dirty="0">
                <a:solidFill>
                  <a:prstClr val="white"/>
                </a:solidFill>
                <a:latin typeface="Impact"/>
                <a:ea typeface="微软雅黑"/>
              </a:rPr>
              <a:t>1</a:t>
            </a:r>
            <a:endParaRPr kumimoji="0" lang="zh-CN" altLang="en-US" sz="46400" b="0" dirty="0">
              <a:solidFill>
                <a:prstClr val="white"/>
              </a:solidFill>
              <a:latin typeface="Impact"/>
              <a:ea typeface="微软雅黑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07436" y="1652983"/>
            <a:ext cx="2150025" cy="674899"/>
          </a:xfrm>
          <a:prstGeom prst="rect">
            <a:avLst/>
          </a:prstGeom>
        </p:spPr>
        <p:txBody>
          <a:bodyPr wrap="none" lIns="74016" tIns="37006" rIns="74016" bIns="37006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900" b="0" dirty="0" smtClean="0">
                <a:solidFill>
                  <a:prstClr val="white"/>
                </a:solidFill>
                <a:latin typeface="Impact"/>
                <a:ea typeface="微软雅黑"/>
              </a:rPr>
              <a:t>公司概況</a:t>
            </a:r>
            <a:endParaRPr kumimoji="0" lang="zh-CN" altLang="en-US" sz="3900" b="0" dirty="0">
              <a:solidFill>
                <a:prstClr val="white"/>
              </a:solidFill>
              <a:latin typeface="Impact"/>
              <a:ea typeface="微软雅黑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748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95" name="Group 6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17307061"/>
              </p:ext>
            </p:extLst>
          </p:nvPr>
        </p:nvGraphicFramePr>
        <p:xfrm>
          <a:off x="539552" y="1059582"/>
          <a:ext cx="7992888" cy="3384377"/>
        </p:xfrm>
        <a:graphic>
          <a:graphicData uri="http://schemas.openxmlformats.org/drawingml/2006/table">
            <a:tbl>
              <a:tblPr/>
              <a:tblGrid>
                <a:gridCol w="185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2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2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內容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設立日期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西元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1984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年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6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月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19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日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公司地址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桃園市桃園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區幸福路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202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號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6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樓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642"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生產基地</a:t>
                      </a:r>
                      <a:endParaRPr lang="zh-TW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雲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林雲科一</a:t>
                      </a:r>
                      <a:r>
                        <a:rPr lang="zh-TW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廠及二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廠、雲科</a:t>
                      </a:r>
                      <a:r>
                        <a:rPr lang="zh-TW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三廠、桃園廠、越南廠</a:t>
                      </a:r>
                      <a:endParaRPr lang="zh-TW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實收資本額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7.06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億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元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董事長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李金蘭 女士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總經理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吳仁山 先生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主要產品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zh-TW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各式鋼珠</a:t>
                      </a:r>
                      <a:r>
                        <a:rPr lang="zh-TW" altLang="en-US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導</a:t>
                      </a:r>
                      <a:r>
                        <a:rPr lang="zh-TW" altLang="zh-TW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軌</a:t>
                      </a:r>
                      <a:r>
                        <a:rPr lang="en-US" altLang="zh-TW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(Slide)</a:t>
                      </a:r>
                      <a:r>
                        <a:rPr lang="zh-TW" altLang="zh-TW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研發、設計、製造</a:t>
                      </a:r>
                      <a:r>
                        <a:rPr lang="zh-TW" altLang="en-US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與服務</a:t>
                      </a: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集團員工人數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802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人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(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截至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2026.3.31)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01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簽證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會計師事務所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安侯建業聯合會計師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事務所 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KPMG</a:t>
                      </a:r>
                      <a:endParaRPr kumimoji="0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51520" y="524245"/>
            <a:ext cx="1741315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公司基本資料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5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9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4" name="直線接點 1033"/>
          <p:cNvCxnSpPr/>
          <p:nvPr/>
        </p:nvCxnSpPr>
        <p:spPr bwMode="auto">
          <a:xfrm>
            <a:off x="5688265" y="1442646"/>
            <a:ext cx="486" cy="1014633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3" name="Picture 4" descr="File:Stanley Black &amp; Decker Logo.svg - 维基百科，自由的百科全书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693" y="3797416"/>
            <a:ext cx="1110273" cy="27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6</a:t>
            </a:fld>
            <a:endParaRPr lang="en-US" altLang="zh-TW">
              <a:solidFill>
                <a:srgbClr val="FFFFFF"/>
              </a:solidFill>
            </a:endParaRPr>
          </a:p>
        </p:txBody>
      </p:sp>
      <p:grpSp>
        <p:nvGrpSpPr>
          <p:cNvPr id="209" name="群組 208"/>
          <p:cNvGrpSpPr/>
          <p:nvPr/>
        </p:nvGrpSpPr>
        <p:grpSpPr>
          <a:xfrm rot="20329711">
            <a:off x="241818" y="1880109"/>
            <a:ext cx="8945336" cy="1180747"/>
            <a:chOff x="-3333" y="3082916"/>
            <a:chExt cx="10205934" cy="1605485"/>
          </a:xfrm>
        </p:grpSpPr>
        <p:pic>
          <p:nvPicPr>
            <p:cNvPr id="305" name="圖片 30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3" y="3520237"/>
              <a:ext cx="10205934" cy="1168164"/>
            </a:xfrm>
            <a:prstGeom prst="rect">
              <a:avLst/>
            </a:prstGeom>
          </p:spPr>
        </p:pic>
        <p:grpSp>
          <p:nvGrpSpPr>
            <p:cNvPr id="306" name="群組 305"/>
            <p:cNvGrpSpPr/>
            <p:nvPr/>
          </p:nvGrpSpPr>
          <p:grpSpPr>
            <a:xfrm>
              <a:off x="77815" y="3082916"/>
              <a:ext cx="9832017" cy="1314562"/>
              <a:chOff x="77815" y="3082916"/>
              <a:chExt cx="9832017" cy="1314564"/>
            </a:xfrm>
          </p:grpSpPr>
          <p:cxnSp>
            <p:nvCxnSpPr>
              <p:cNvPr id="307" name="直線接點 306"/>
              <p:cNvCxnSpPr/>
              <p:nvPr/>
            </p:nvCxnSpPr>
            <p:spPr bwMode="auto">
              <a:xfrm rot="1270289" flipV="1">
                <a:off x="77815" y="3082916"/>
                <a:ext cx="2438777" cy="115938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8" name="直線接點 307"/>
              <p:cNvCxnSpPr/>
              <p:nvPr/>
            </p:nvCxnSpPr>
            <p:spPr bwMode="auto">
              <a:xfrm flipV="1">
                <a:off x="3141832" y="4397479"/>
                <a:ext cx="6768000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9" name="直線接點 308"/>
              <p:cNvCxnSpPr/>
              <p:nvPr/>
            </p:nvCxnSpPr>
            <p:spPr bwMode="auto">
              <a:xfrm rot="1270289">
                <a:off x="2562255" y="3835952"/>
                <a:ext cx="649740" cy="35424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" name="群組 2"/>
          <p:cNvGrpSpPr/>
          <p:nvPr/>
        </p:nvGrpSpPr>
        <p:grpSpPr>
          <a:xfrm>
            <a:off x="251520" y="2667492"/>
            <a:ext cx="1265225" cy="1096028"/>
            <a:chOff x="262230" y="1736084"/>
            <a:chExt cx="1265225" cy="1096028"/>
          </a:xfrm>
        </p:grpSpPr>
        <p:grpSp>
          <p:nvGrpSpPr>
            <p:cNvPr id="300" name="群組 299"/>
            <p:cNvGrpSpPr/>
            <p:nvPr/>
          </p:nvGrpSpPr>
          <p:grpSpPr>
            <a:xfrm flipV="1">
              <a:off x="833245" y="2507559"/>
              <a:ext cx="126228" cy="324553"/>
              <a:chOff x="1064651" y="3847720"/>
              <a:chExt cx="144016" cy="441301"/>
            </a:xfrm>
          </p:grpSpPr>
          <p:cxnSp>
            <p:nvCxnSpPr>
              <p:cNvPr id="303" name="直線接點 302"/>
              <p:cNvCxnSpPr/>
              <p:nvPr/>
            </p:nvCxnSpPr>
            <p:spPr bwMode="auto">
              <a:xfrm>
                <a:off x="1144494" y="3965021"/>
                <a:ext cx="0" cy="32400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4" name="橢圓 303"/>
              <p:cNvSpPr/>
              <p:nvPr/>
            </p:nvSpPr>
            <p:spPr bwMode="auto">
              <a:xfrm>
                <a:off x="1064651" y="384772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  <p:sp>
          <p:nvSpPr>
            <p:cNvPr id="301" name="文字方塊 300"/>
            <p:cNvSpPr txBox="1"/>
            <p:nvPr/>
          </p:nvSpPr>
          <p:spPr>
            <a:xfrm>
              <a:off x="262230" y="1736084"/>
              <a:ext cx="12652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00" b="1" dirty="0" smtClean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沖壓</a:t>
              </a:r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技術起家</a:t>
              </a:r>
              <a:endPara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從事電腦機殼</a:t>
              </a:r>
              <a:endPara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開發與製造</a:t>
              </a:r>
            </a:p>
          </p:txBody>
        </p:sp>
        <p:sp>
          <p:nvSpPr>
            <p:cNvPr id="302" name="文字方塊 301"/>
            <p:cNvSpPr txBox="1"/>
            <p:nvPr/>
          </p:nvSpPr>
          <p:spPr>
            <a:xfrm>
              <a:off x="473997" y="2306022"/>
              <a:ext cx="858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1977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95" name="文字方塊 294"/>
          <p:cNvSpPr txBox="1"/>
          <p:nvPr/>
        </p:nvSpPr>
        <p:spPr>
          <a:xfrm>
            <a:off x="629024" y="3896299"/>
            <a:ext cx="1560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台灣第一支</a:t>
            </a:r>
            <a:endParaRPr lang="en-US" altLang="zh-TW" sz="1000" b="1" dirty="0" smtClean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鋼珠導軌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7" name="文字方塊 296"/>
          <p:cNvSpPr txBox="1"/>
          <p:nvPr/>
        </p:nvSpPr>
        <p:spPr>
          <a:xfrm>
            <a:off x="1022122" y="368149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1983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740291" y="1244201"/>
            <a:ext cx="935884" cy="2027133"/>
            <a:chOff x="2188697" y="1288432"/>
            <a:chExt cx="935884" cy="2027133"/>
          </a:xfrm>
        </p:grpSpPr>
        <p:grpSp>
          <p:nvGrpSpPr>
            <p:cNvPr id="289" name="群組 288"/>
            <p:cNvGrpSpPr/>
            <p:nvPr/>
          </p:nvGrpSpPr>
          <p:grpSpPr>
            <a:xfrm flipV="1">
              <a:off x="2658284" y="2572209"/>
              <a:ext cx="113516" cy="743356"/>
              <a:chOff x="3116609" y="3653679"/>
              <a:chExt cx="143757" cy="1143357"/>
            </a:xfrm>
          </p:grpSpPr>
          <p:sp>
            <p:nvSpPr>
              <p:cNvPr id="293" name="橢圓 292"/>
              <p:cNvSpPr/>
              <p:nvPr/>
            </p:nvSpPr>
            <p:spPr bwMode="auto">
              <a:xfrm>
                <a:off x="3116609" y="3653679"/>
                <a:ext cx="143757" cy="160578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294" name="直線接點 293"/>
              <p:cNvCxnSpPr/>
              <p:nvPr/>
            </p:nvCxnSpPr>
            <p:spPr bwMode="auto">
              <a:xfrm>
                <a:off x="3188618" y="3808975"/>
                <a:ext cx="0" cy="988061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90" name="矩形 289"/>
            <p:cNvSpPr/>
            <p:nvPr/>
          </p:nvSpPr>
          <p:spPr>
            <a:xfrm>
              <a:off x="2188697" y="1288432"/>
              <a:ext cx="93588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成為華人市場鋼珠</a:t>
              </a:r>
              <a:r>
                <a:rPr lang="zh-TW" altLang="en-US" sz="1000" b="1" dirty="0" smtClean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導軌代名詞</a:t>
              </a:r>
              <a:endPara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91" name="Picture 20" descr="199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875404"/>
              <a:ext cx="852805" cy="44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2" name="文字方塊 291"/>
            <p:cNvSpPr txBox="1"/>
            <p:nvPr/>
          </p:nvSpPr>
          <p:spPr>
            <a:xfrm>
              <a:off x="2339752" y="2307452"/>
              <a:ext cx="6953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1991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84" name="群組 283"/>
          <p:cNvGrpSpPr/>
          <p:nvPr/>
        </p:nvGrpSpPr>
        <p:grpSpPr>
          <a:xfrm flipV="1">
            <a:off x="4103539" y="1838992"/>
            <a:ext cx="126001" cy="1292413"/>
            <a:chOff x="3155080" y="3465376"/>
            <a:chExt cx="143757" cy="1987841"/>
          </a:xfrm>
        </p:grpSpPr>
        <p:cxnSp>
          <p:nvCxnSpPr>
            <p:cNvPr id="287" name="直線接點 286"/>
            <p:cNvCxnSpPr>
              <a:stCxn id="288" idx="4"/>
              <a:endCxn id="285" idx="2"/>
            </p:cNvCxnSpPr>
            <p:nvPr/>
          </p:nvCxnSpPr>
          <p:spPr bwMode="auto">
            <a:xfrm flipH="1">
              <a:off x="3224027" y="3625952"/>
              <a:ext cx="2932" cy="1827265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8" name="橢圓 287"/>
            <p:cNvSpPr/>
            <p:nvPr/>
          </p:nvSpPr>
          <p:spPr bwMode="auto">
            <a:xfrm>
              <a:off x="3155080" y="3465376"/>
              <a:ext cx="143757" cy="16057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85" name="文字方塊 284"/>
          <p:cNvSpPr txBox="1"/>
          <p:nvPr/>
        </p:nvSpPr>
        <p:spPr>
          <a:xfrm>
            <a:off x="3737316" y="1561993"/>
            <a:ext cx="853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2009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3741543" y="1100343"/>
            <a:ext cx="9969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榮獲經濟部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企業小巨人獎</a:t>
            </a:r>
          </a:p>
        </p:txBody>
      </p:sp>
      <p:grpSp>
        <p:nvGrpSpPr>
          <p:cNvPr id="216" name="群組 215"/>
          <p:cNvGrpSpPr/>
          <p:nvPr/>
        </p:nvGrpSpPr>
        <p:grpSpPr>
          <a:xfrm>
            <a:off x="1278453" y="2321333"/>
            <a:ext cx="928452" cy="1143165"/>
            <a:chOff x="1179478" y="3241586"/>
            <a:chExt cx="1059292" cy="1554383"/>
          </a:xfrm>
        </p:grpSpPr>
        <p:sp>
          <p:nvSpPr>
            <p:cNvPr id="278" name="文字方塊 277"/>
            <p:cNvSpPr txBox="1"/>
            <p:nvPr/>
          </p:nvSpPr>
          <p:spPr>
            <a:xfrm>
              <a:off x="1179478" y="3241586"/>
              <a:ext cx="983791" cy="544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自創品牌</a:t>
              </a:r>
              <a:endParaRPr lang="en-US" altLang="zh-TW" sz="10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行銷世界</a:t>
              </a:r>
            </a:p>
          </p:txBody>
        </p:sp>
        <p:pic>
          <p:nvPicPr>
            <p:cNvPr id="279" name="Picture 1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77CBA2"/>
                </a:clrFrom>
                <a:clrTo>
                  <a:srgbClr val="77CBA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546" y="3824462"/>
              <a:ext cx="1039224" cy="346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0" name="文字方塊 279"/>
            <p:cNvSpPr txBox="1"/>
            <p:nvPr/>
          </p:nvSpPr>
          <p:spPr>
            <a:xfrm>
              <a:off x="1240139" y="4146052"/>
              <a:ext cx="868848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1989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3" name="橢圓 282"/>
            <p:cNvSpPr/>
            <p:nvPr/>
          </p:nvSpPr>
          <p:spPr bwMode="auto">
            <a:xfrm flipV="1">
              <a:off x="1623986" y="4654014"/>
              <a:ext cx="144016" cy="14195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636429" y="2704790"/>
            <a:ext cx="642856" cy="526088"/>
            <a:chOff x="5000672" y="2558677"/>
            <a:chExt cx="642856" cy="526088"/>
          </a:xfrm>
        </p:grpSpPr>
        <p:grpSp>
          <p:nvGrpSpPr>
            <p:cNvPr id="273" name="群組 272"/>
            <p:cNvGrpSpPr/>
            <p:nvPr/>
          </p:nvGrpSpPr>
          <p:grpSpPr>
            <a:xfrm flipV="1">
              <a:off x="5280096" y="2558677"/>
              <a:ext cx="126230" cy="321787"/>
              <a:chOff x="3329125" y="2931805"/>
              <a:chExt cx="144019" cy="832477"/>
            </a:xfrm>
          </p:grpSpPr>
          <p:sp>
            <p:nvSpPr>
              <p:cNvPr id="276" name="橢圓 275"/>
              <p:cNvSpPr/>
              <p:nvPr/>
            </p:nvSpPr>
            <p:spPr bwMode="auto">
              <a:xfrm>
                <a:off x="3329125" y="3494195"/>
                <a:ext cx="144019" cy="27008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277" name="直線接點 276"/>
              <p:cNvCxnSpPr>
                <a:endCxn id="276" idx="0"/>
              </p:cNvCxnSpPr>
              <p:nvPr/>
            </p:nvCxnSpPr>
            <p:spPr bwMode="auto">
              <a:xfrm>
                <a:off x="3401134" y="2931805"/>
                <a:ext cx="0" cy="56239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74" name="文字方塊 273"/>
            <p:cNvSpPr txBox="1"/>
            <p:nvPr/>
          </p:nvSpPr>
          <p:spPr>
            <a:xfrm>
              <a:off x="5000672" y="2807766"/>
              <a:ext cx="6428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2014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71" name="橢圓 270"/>
          <p:cNvSpPr/>
          <p:nvPr/>
        </p:nvSpPr>
        <p:spPr bwMode="auto">
          <a:xfrm flipV="1">
            <a:off x="6105867" y="2237511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 baseline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72" name="直線接點 271"/>
          <p:cNvCxnSpPr/>
          <p:nvPr/>
        </p:nvCxnSpPr>
        <p:spPr bwMode="auto">
          <a:xfrm>
            <a:off x="6168867" y="2043073"/>
            <a:ext cx="0" cy="18525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9" name="文字方塊 268"/>
          <p:cNvSpPr txBox="1"/>
          <p:nvPr/>
        </p:nvSpPr>
        <p:spPr>
          <a:xfrm>
            <a:off x="5866924" y="1810743"/>
            <a:ext cx="631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0" name="矩形 269"/>
          <p:cNvSpPr/>
          <p:nvPr/>
        </p:nvSpPr>
        <p:spPr>
          <a:xfrm>
            <a:off x="5652120" y="1521266"/>
            <a:ext cx="108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</a:t>
            </a:r>
            <a:r>
              <a:rPr lang="zh-TW" altLang="en-US" sz="1000" b="1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r>
              <a:rPr lang="zh-TW" altLang="en-US" sz="10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一二</a:t>
            </a:r>
            <a:r>
              <a:rPr lang="zh-TW" altLang="en-US" sz="1000" b="1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</a:t>
            </a:r>
            <a:r>
              <a:rPr lang="zh-TW" altLang="en-US" sz="1000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量</a:t>
            </a:r>
            <a:r>
              <a:rPr lang="zh-TW" altLang="en-US" sz="1000" b="1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</a:t>
            </a:r>
            <a:endParaRPr lang="en-US" altLang="zh-TW" sz="1000" b="1" dirty="0" smtClean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00" b="1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規劃智能</a:t>
            </a:r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化生產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4" name="文字方塊 263"/>
          <p:cNvSpPr txBox="1"/>
          <p:nvPr/>
        </p:nvSpPr>
        <p:spPr>
          <a:xfrm>
            <a:off x="6581184" y="1345805"/>
            <a:ext cx="586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5" name="矩形 264"/>
          <p:cNvSpPr/>
          <p:nvPr/>
        </p:nvSpPr>
        <p:spPr>
          <a:xfrm>
            <a:off x="6170648" y="1060067"/>
            <a:ext cx="14197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雲科</a:t>
            </a:r>
            <a:r>
              <a:rPr lang="zh-TW" altLang="en-US" sz="1000" b="1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三廠量產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薄</a:t>
            </a:r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型伺服器導軌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0" name="群組 219"/>
          <p:cNvGrpSpPr/>
          <p:nvPr/>
        </p:nvGrpSpPr>
        <p:grpSpPr>
          <a:xfrm>
            <a:off x="6645617" y="1825331"/>
            <a:ext cx="1136040" cy="1610516"/>
            <a:chOff x="8362029" y="4393710"/>
            <a:chExt cx="1296134" cy="2189847"/>
          </a:xfrm>
        </p:grpSpPr>
        <p:grpSp>
          <p:nvGrpSpPr>
            <p:cNvPr id="258" name="群組 257"/>
            <p:cNvGrpSpPr/>
            <p:nvPr/>
          </p:nvGrpSpPr>
          <p:grpSpPr>
            <a:xfrm>
              <a:off x="8928455" y="4393710"/>
              <a:ext cx="144016" cy="1117958"/>
              <a:chOff x="3749609" y="4563587"/>
              <a:chExt cx="144016" cy="1117958"/>
            </a:xfrm>
          </p:grpSpPr>
          <p:sp>
            <p:nvSpPr>
              <p:cNvPr id="261" name="橢圓 260"/>
              <p:cNvSpPr/>
              <p:nvPr/>
            </p:nvSpPr>
            <p:spPr bwMode="auto">
              <a:xfrm>
                <a:off x="3749609" y="4563587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262" name="直線接點 261"/>
              <p:cNvCxnSpPr>
                <a:cxnSpLocks/>
                <a:stCxn id="261" idx="4"/>
                <a:endCxn id="260" idx="0"/>
              </p:cNvCxnSpPr>
              <p:nvPr/>
            </p:nvCxnSpPr>
            <p:spPr bwMode="auto">
              <a:xfrm>
                <a:off x="3821617" y="4707603"/>
                <a:ext cx="0" cy="973942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9" name="矩形 258"/>
            <p:cNvSpPr/>
            <p:nvPr/>
          </p:nvSpPr>
          <p:spPr>
            <a:xfrm>
              <a:off x="8362029" y="5830276"/>
              <a:ext cx="1296134" cy="753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進入第二家</a:t>
              </a:r>
              <a:endParaRPr lang="en-US" altLang="zh-TW" sz="10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美系</a:t>
              </a:r>
              <a:r>
                <a:rPr lang="en-US" altLang="zh-TW" sz="10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CSP</a:t>
              </a:r>
            </a:p>
            <a:p>
              <a:pPr algn="ctr"/>
              <a:r>
                <a:rPr lang="zh-TW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供應</a:t>
              </a:r>
              <a:r>
                <a:rPr lang="zh-TW" altLang="en-US" sz="1000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鏈</a:t>
              </a:r>
              <a:r>
                <a:rPr lang="zh-TW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0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0" name="文字方塊 259"/>
            <p:cNvSpPr txBox="1"/>
            <p:nvPr/>
          </p:nvSpPr>
          <p:spPr>
            <a:xfrm>
              <a:off x="8497606" y="5511667"/>
              <a:ext cx="1005714" cy="376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2022</a:t>
              </a:r>
              <a:endParaRPr lang="zh-TW" altLang="en-US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53" name="矩形 252"/>
          <p:cNvSpPr/>
          <p:nvPr/>
        </p:nvSpPr>
        <p:spPr>
          <a:xfrm>
            <a:off x="6009425" y="2881848"/>
            <a:ext cx="11488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首次進入</a:t>
            </a:r>
            <a:endParaRPr lang="en-US" altLang="zh-TW" sz="1000" b="1" dirty="0" smtClean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美系</a:t>
            </a:r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CSP</a:t>
            </a:r>
          </a:p>
          <a:p>
            <a:pPr algn="ctr"/>
            <a:r>
              <a:rPr lang="zh-TW" altLang="en-US" sz="10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供應</a:t>
            </a:r>
            <a:r>
              <a:rPr lang="zh-TW" altLang="en-US" sz="10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鏈</a:t>
            </a:r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4" name="文字方塊 253"/>
          <p:cNvSpPr txBox="1"/>
          <p:nvPr/>
        </p:nvSpPr>
        <p:spPr>
          <a:xfrm>
            <a:off x="6146731" y="2654791"/>
            <a:ext cx="8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3" name="群組 222"/>
          <p:cNvGrpSpPr/>
          <p:nvPr/>
        </p:nvGrpSpPr>
        <p:grpSpPr>
          <a:xfrm>
            <a:off x="3221324" y="1876064"/>
            <a:ext cx="946602" cy="1412240"/>
            <a:chOff x="4398156" y="2708711"/>
            <a:chExt cx="1080000" cy="1920250"/>
          </a:xfrm>
        </p:grpSpPr>
        <p:pic>
          <p:nvPicPr>
            <p:cNvPr id="242" name="Picture 22" descr="200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156" y="3173152"/>
              <a:ext cx="1080000" cy="810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3" name="矩形 242"/>
            <p:cNvSpPr/>
            <p:nvPr/>
          </p:nvSpPr>
          <p:spPr>
            <a:xfrm>
              <a:off x="4437192" y="2708711"/>
              <a:ext cx="1022480" cy="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強</a:t>
              </a:r>
              <a:r>
                <a:rPr lang="zh-TW" altLang="en-US" sz="1000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化行銷</a:t>
              </a:r>
              <a:endParaRPr lang="en-US" altLang="zh-TW" sz="10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國際接軌</a:t>
              </a:r>
            </a:p>
          </p:txBody>
        </p:sp>
        <p:sp>
          <p:nvSpPr>
            <p:cNvPr id="244" name="文字方塊 243"/>
            <p:cNvSpPr txBox="1"/>
            <p:nvPr/>
          </p:nvSpPr>
          <p:spPr>
            <a:xfrm>
              <a:off x="4547765" y="3811087"/>
              <a:ext cx="780783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2008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45" name="群組 244"/>
            <p:cNvGrpSpPr/>
            <p:nvPr/>
          </p:nvGrpSpPr>
          <p:grpSpPr>
            <a:xfrm flipV="1">
              <a:off x="4887515" y="4114484"/>
              <a:ext cx="143757" cy="514477"/>
              <a:chOff x="3195141" y="3270752"/>
              <a:chExt cx="143757" cy="514477"/>
            </a:xfrm>
          </p:grpSpPr>
          <p:cxnSp>
            <p:nvCxnSpPr>
              <p:cNvPr id="246" name="直線接點 245"/>
              <p:cNvCxnSpPr/>
              <p:nvPr/>
            </p:nvCxnSpPr>
            <p:spPr bwMode="auto">
              <a:xfrm>
                <a:off x="3267826" y="3413070"/>
                <a:ext cx="4509" cy="372159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7" name="橢圓 246"/>
              <p:cNvSpPr/>
              <p:nvPr/>
            </p:nvSpPr>
            <p:spPr bwMode="auto">
              <a:xfrm>
                <a:off x="3195141" y="3270752"/>
                <a:ext cx="143757" cy="14195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</p:grpSp>
      <p:grpSp>
        <p:nvGrpSpPr>
          <p:cNvPr id="7" name="群組 6"/>
          <p:cNvGrpSpPr/>
          <p:nvPr/>
        </p:nvGrpSpPr>
        <p:grpSpPr>
          <a:xfrm>
            <a:off x="2025678" y="3055098"/>
            <a:ext cx="1059906" cy="950132"/>
            <a:chOff x="2516058" y="3337265"/>
            <a:chExt cx="1059906" cy="877764"/>
          </a:xfrm>
        </p:grpSpPr>
        <p:grpSp>
          <p:nvGrpSpPr>
            <p:cNvPr id="237" name="群組 236"/>
            <p:cNvGrpSpPr/>
            <p:nvPr/>
          </p:nvGrpSpPr>
          <p:grpSpPr>
            <a:xfrm>
              <a:off x="3046011" y="3337265"/>
              <a:ext cx="107879" cy="238296"/>
              <a:chOff x="3116609" y="3608956"/>
              <a:chExt cx="143757" cy="324016"/>
            </a:xfrm>
          </p:grpSpPr>
          <p:sp>
            <p:nvSpPr>
              <p:cNvPr id="240" name="橢圓 239"/>
              <p:cNvSpPr/>
              <p:nvPr/>
            </p:nvSpPr>
            <p:spPr bwMode="auto">
              <a:xfrm>
                <a:off x="3116609" y="3608956"/>
                <a:ext cx="143757" cy="14195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241" name="直線接點 240"/>
              <p:cNvCxnSpPr/>
              <p:nvPr/>
            </p:nvCxnSpPr>
            <p:spPr bwMode="auto">
              <a:xfrm>
                <a:off x="3188617" y="3752972"/>
                <a:ext cx="0" cy="18000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8" name="矩形 237"/>
            <p:cNvSpPr/>
            <p:nvPr/>
          </p:nvSpPr>
          <p:spPr>
            <a:xfrm>
              <a:off x="2516058" y="3831178"/>
              <a:ext cx="1059906" cy="383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100" b="1" dirty="0" smtClean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lang="zh-TW" altLang="en-US" sz="1000" b="1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家電導軌量產</a:t>
              </a:r>
              <a:endParaRPr lang="zh-TW" altLang="en-US" sz="10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9" name="文字方塊 238"/>
            <p:cNvSpPr txBox="1"/>
            <p:nvPr/>
          </p:nvSpPr>
          <p:spPr>
            <a:xfrm>
              <a:off x="2771592" y="3554179"/>
              <a:ext cx="64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2000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2" name="矩形 231"/>
          <p:cNvSpPr/>
          <p:nvPr/>
        </p:nvSpPr>
        <p:spPr>
          <a:xfrm>
            <a:off x="2818452" y="4244089"/>
            <a:ext cx="1018172" cy="34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1200" b="1" dirty="0" smtClean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3" name="文字方塊 232"/>
          <p:cNvSpPr txBox="1"/>
          <p:nvPr/>
        </p:nvSpPr>
        <p:spPr>
          <a:xfrm>
            <a:off x="2582532" y="3949465"/>
            <a:ext cx="755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2002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5" name="橢圓 234"/>
          <p:cNvSpPr/>
          <p:nvPr/>
        </p:nvSpPr>
        <p:spPr bwMode="auto">
          <a:xfrm>
            <a:off x="2935267" y="3197830"/>
            <a:ext cx="133433" cy="12960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 baseline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236" name="直線接點 235"/>
          <p:cNvCxnSpPr>
            <a:stCxn id="235" idx="4"/>
          </p:cNvCxnSpPr>
          <p:nvPr/>
        </p:nvCxnSpPr>
        <p:spPr bwMode="auto">
          <a:xfrm flipH="1">
            <a:off x="2999123" y="3327439"/>
            <a:ext cx="2861" cy="62202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7" name="矩形 226"/>
          <p:cNvSpPr/>
          <p:nvPr/>
        </p:nvSpPr>
        <p:spPr>
          <a:xfrm>
            <a:off x="3136682" y="3896572"/>
            <a:ext cx="11139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冰箱</a:t>
            </a:r>
            <a:r>
              <a:rPr lang="zh-TW" altLang="en-US" sz="10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導軌量產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8" name="文字方塊 227"/>
          <p:cNvSpPr txBox="1"/>
          <p:nvPr/>
        </p:nvSpPr>
        <p:spPr>
          <a:xfrm>
            <a:off x="3231786" y="3500955"/>
            <a:ext cx="623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0" name="橢圓 229"/>
          <p:cNvSpPr/>
          <p:nvPr/>
        </p:nvSpPr>
        <p:spPr bwMode="auto">
          <a:xfrm>
            <a:off x="4461345" y="2895600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 baseline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3" name="文字方塊 312"/>
          <p:cNvSpPr txBox="1"/>
          <p:nvPr/>
        </p:nvSpPr>
        <p:spPr>
          <a:xfrm>
            <a:off x="234713" y="530021"/>
            <a:ext cx="1183453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歷史沿革</a:t>
            </a:r>
          </a:p>
        </p:txBody>
      </p:sp>
      <p:sp>
        <p:nvSpPr>
          <p:cNvPr id="314" name="橢圓 313"/>
          <p:cNvSpPr/>
          <p:nvPr/>
        </p:nvSpPr>
        <p:spPr bwMode="auto">
          <a:xfrm>
            <a:off x="5623374" y="2415957"/>
            <a:ext cx="126228" cy="10334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 baseline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5" name="文字方塊 314"/>
          <p:cNvSpPr txBox="1"/>
          <p:nvPr/>
        </p:nvSpPr>
        <p:spPr>
          <a:xfrm>
            <a:off x="5364665" y="1172365"/>
            <a:ext cx="662829" cy="270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6" name="矩形 315"/>
          <p:cNvSpPr/>
          <p:nvPr/>
        </p:nvSpPr>
        <p:spPr>
          <a:xfrm>
            <a:off x="5116047" y="994085"/>
            <a:ext cx="1152385" cy="270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股票</a:t>
            </a:r>
            <a:r>
              <a:rPr lang="zh-TW" altLang="en-US" sz="12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</a:t>
            </a:r>
            <a:r>
              <a:rPr lang="zh-TW" altLang="en-US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櫃</a:t>
            </a:r>
            <a:endParaRPr lang="zh-TW" altLang="en-US" sz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橢圓 3"/>
          <p:cNvSpPr/>
          <p:nvPr/>
        </p:nvSpPr>
        <p:spPr bwMode="auto">
          <a:xfrm>
            <a:off x="1368044" y="3475967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6" name="直線接點 5"/>
          <p:cNvCxnSpPr/>
          <p:nvPr/>
        </p:nvCxnSpPr>
        <p:spPr bwMode="auto">
          <a:xfrm>
            <a:off x="1738083" y="3204328"/>
            <a:ext cx="0" cy="1545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直線接點 118"/>
          <p:cNvCxnSpPr/>
          <p:nvPr/>
        </p:nvCxnSpPr>
        <p:spPr bwMode="auto">
          <a:xfrm flipH="1">
            <a:off x="3503732" y="3409068"/>
            <a:ext cx="1806" cy="14934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橢圓 24"/>
          <p:cNvSpPr/>
          <p:nvPr/>
        </p:nvSpPr>
        <p:spPr bwMode="auto">
          <a:xfrm>
            <a:off x="6800963" y="1977581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27" name="直線接點 26"/>
          <p:cNvCxnSpPr>
            <a:stCxn id="264" idx="2"/>
          </p:cNvCxnSpPr>
          <p:nvPr/>
        </p:nvCxnSpPr>
        <p:spPr bwMode="auto">
          <a:xfrm flipH="1">
            <a:off x="6871778" y="1622804"/>
            <a:ext cx="2537" cy="35477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橢圓 135"/>
          <p:cNvSpPr/>
          <p:nvPr/>
        </p:nvSpPr>
        <p:spPr bwMode="auto">
          <a:xfrm>
            <a:off x="6520550" y="2090741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37" name="直線接點 136"/>
          <p:cNvCxnSpPr>
            <a:cxnSpLocks/>
            <a:endCxn id="254" idx="0"/>
          </p:cNvCxnSpPr>
          <p:nvPr/>
        </p:nvCxnSpPr>
        <p:spPr bwMode="auto">
          <a:xfrm flipH="1">
            <a:off x="6579952" y="2195017"/>
            <a:ext cx="13365" cy="459774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7" name="圖形 116" descr="燈泡與齒輪 以實心填滿">
            <a:extLst>
              <a:ext uri="{FF2B5EF4-FFF2-40B4-BE49-F238E27FC236}">
                <a16:creationId xmlns:a16="http://schemas.microsoft.com/office/drawing/2014/main" id="{B0C2E7F3-FF36-4842-BB6D-A762DCB799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950526" y="2371853"/>
            <a:ext cx="308393" cy="308393"/>
          </a:xfrm>
          <a:prstGeom prst="rect">
            <a:avLst/>
          </a:prstGeom>
        </p:spPr>
      </p:pic>
      <p:pic>
        <p:nvPicPr>
          <p:cNvPr id="120" name="圖形 119" descr="燈泡與齒輪 以實心填滿">
            <a:extLst>
              <a:ext uri="{FF2B5EF4-FFF2-40B4-BE49-F238E27FC236}">
                <a16:creationId xmlns:a16="http://schemas.microsoft.com/office/drawing/2014/main" id="{B42793A8-7CDE-421B-9AAE-F0DD7A2E4A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250000" y="2386598"/>
            <a:ext cx="308393" cy="30839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4E884A1-4ED2-4C2E-AD85-D46F77B0CE13}"/>
              </a:ext>
            </a:extLst>
          </p:cNvPr>
          <p:cNvSpPr/>
          <p:nvPr/>
        </p:nvSpPr>
        <p:spPr bwMode="auto">
          <a:xfrm>
            <a:off x="5662" y="1299413"/>
            <a:ext cx="389874" cy="12003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公司歷程</a:t>
            </a: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9038E11A-28EB-4177-A4D2-924A2F1F12A5}"/>
              </a:ext>
            </a:extLst>
          </p:cNvPr>
          <p:cNvSpPr/>
          <p:nvPr/>
        </p:nvSpPr>
        <p:spPr bwMode="auto">
          <a:xfrm>
            <a:off x="-7712" y="3545481"/>
            <a:ext cx="389874" cy="12003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產品發展</a:t>
            </a:r>
          </a:p>
        </p:txBody>
      </p:sp>
      <p:cxnSp>
        <p:nvCxnSpPr>
          <p:cNvPr id="95" name="直線接點 94"/>
          <p:cNvCxnSpPr/>
          <p:nvPr/>
        </p:nvCxnSpPr>
        <p:spPr bwMode="auto">
          <a:xfrm>
            <a:off x="1431263" y="3580320"/>
            <a:ext cx="0" cy="1545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6" name="Picture 3" descr="C:\Users\saledept3\AppData\Local\Microsoft\Windows\INetCache\IE\QYFZCQDJ\Whirlpool[1]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814" y="3538266"/>
            <a:ext cx="668223" cy="31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10" y="4159793"/>
            <a:ext cx="1340612" cy="23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矩形 101"/>
          <p:cNvSpPr/>
          <p:nvPr/>
        </p:nvSpPr>
        <p:spPr>
          <a:xfrm>
            <a:off x="2097252" y="4326205"/>
            <a:ext cx="17271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伺服器導軌產品量產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3" name="Picture 17" descr="hn_npb201"/>
          <p:cNvPicPr preferRelativeResize="0"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6955" y="3648948"/>
            <a:ext cx="977266" cy="34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2" name="直線接點 111"/>
          <p:cNvCxnSpPr/>
          <p:nvPr/>
        </p:nvCxnSpPr>
        <p:spPr bwMode="auto">
          <a:xfrm>
            <a:off x="4518479" y="2992742"/>
            <a:ext cx="5866" cy="57152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9" name="矩形 108"/>
          <p:cNvSpPr/>
          <p:nvPr/>
        </p:nvSpPr>
        <p:spPr>
          <a:xfrm>
            <a:off x="3941605" y="4032443"/>
            <a:ext cx="16318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高階工具櫃導軌量產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0" name="文字方塊 109"/>
          <p:cNvSpPr txBox="1"/>
          <p:nvPr/>
        </p:nvSpPr>
        <p:spPr>
          <a:xfrm>
            <a:off x="4139394" y="3583699"/>
            <a:ext cx="641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2010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8" name="群組 117"/>
          <p:cNvGrpSpPr/>
          <p:nvPr/>
        </p:nvGrpSpPr>
        <p:grpSpPr>
          <a:xfrm flipV="1">
            <a:off x="5139270" y="2254066"/>
            <a:ext cx="126228" cy="456127"/>
            <a:chOff x="2981970" y="3445956"/>
            <a:chExt cx="144016" cy="853455"/>
          </a:xfrm>
        </p:grpSpPr>
        <p:sp>
          <p:nvSpPr>
            <p:cNvPr id="125" name="橢圓 124"/>
            <p:cNvSpPr/>
            <p:nvPr/>
          </p:nvSpPr>
          <p:spPr bwMode="auto">
            <a:xfrm>
              <a:off x="2981970" y="3445956"/>
              <a:ext cx="144016" cy="19534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126" name="直線接點 125"/>
            <p:cNvCxnSpPr>
              <a:endCxn id="125" idx="4"/>
            </p:cNvCxnSpPr>
            <p:nvPr/>
          </p:nvCxnSpPr>
          <p:spPr bwMode="auto">
            <a:xfrm flipV="1">
              <a:off x="3053978" y="3641298"/>
              <a:ext cx="0" cy="65811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1" name="文字方塊 120"/>
          <p:cNvSpPr txBox="1"/>
          <p:nvPr/>
        </p:nvSpPr>
        <p:spPr>
          <a:xfrm>
            <a:off x="4886827" y="2015650"/>
            <a:ext cx="642856" cy="382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4606718" y="1571349"/>
            <a:ext cx="12614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通過工業局</a:t>
            </a:r>
            <a:endParaRPr lang="en-US" altLang="zh-TW" sz="1000" b="1" dirty="0" smtClean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中堅企業</a:t>
            </a:r>
            <a:endParaRPr lang="en-US" altLang="zh-TW" sz="1000" b="1" dirty="0" smtClean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資格審查</a:t>
            </a:r>
            <a:endParaRPr lang="zh-TW" altLang="en-US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8112983" y="406609"/>
            <a:ext cx="608724" cy="5038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8513" y="3770962"/>
            <a:ext cx="315068" cy="281310"/>
          </a:xfrm>
          <a:prstGeom prst="rect">
            <a:avLst/>
          </a:prstGeom>
        </p:spPr>
      </p:pic>
      <p:sp>
        <p:nvSpPr>
          <p:cNvPr id="114" name="矩形 113"/>
          <p:cNvSpPr/>
          <p:nvPr/>
        </p:nvSpPr>
        <p:spPr>
          <a:xfrm>
            <a:off x="6981891" y="3706345"/>
            <a:ext cx="11846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</a:t>
            </a:r>
            <a:r>
              <a:rPr lang="zh-TW" altLang="en-US" sz="10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0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10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座</a:t>
            </a:r>
            <a:r>
              <a:rPr lang="zh-TW" altLang="en-US" sz="10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台灣精品獎</a:t>
            </a:r>
            <a:endParaRPr lang="en-US" altLang="zh-TW" sz="10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2" name="橢圓 121"/>
          <p:cNvSpPr/>
          <p:nvPr/>
        </p:nvSpPr>
        <p:spPr bwMode="auto">
          <a:xfrm>
            <a:off x="8189978" y="1430145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1" name="文字方塊 130"/>
          <p:cNvSpPr txBox="1"/>
          <p:nvPr/>
        </p:nvSpPr>
        <p:spPr>
          <a:xfrm>
            <a:off x="7130984" y="807191"/>
            <a:ext cx="8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endParaRPr lang="zh-TW" altLang="en-US" sz="1200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7135681" y="633394"/>
            <a:ext cx="939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股票上櫃</a:t>
            </a:r>
            <a:endParaRPr lang="en-US" altLang="zh-TW" sz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6" name="Picture 37" descr="Fisher &amp; Paykel – Logos Downloa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39" y="3188586"/>
            <a:ext cx="965411" cy="25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" name="群組 126"/>
          <p:cNvGrpSpPr/>
          <p:nvPr/>
        </p:nvGrpSpPr>
        <p:grpSpPr>
          <a:xfrm>
            <a:off x="7450817" y="1634330"/>
            <a:ext cx="1134503" cy="1276406"/>
            <a:chOff x="8476867" y="4413508"/>
            <a:chExt cx="1294380" cy="2061849"/>
          </a:xfrm>
        </p:grpSpPr>
        <p:cxnSp>
          <p:nvCxnSpPr>
            <p:cNvPr id="133" name="直線接點 132"/>
            <p:cNvCxnSpPr>
              <a:cxnSpLocks/>
              <a:stCxn id="148" idx="4"/>
              <a:endCxn id="130" idx="0"/>
            </p:cNvCxnSpPr>
            <p:nvPr/>
          </p:nvCxnSpPr>
          <p:spPr bwMode="auto">
            <a:xfrm>
              <a:off x="9081634" y="4413508"/>
              <a:ext cx="711" cy="594706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矩形 128"/>
            <p:cNvSpPr/>
            <p:nvPr/>
          </p:nvSpPr>
          <p:spPr>
            <a:xfrm>
              <a:off x="8476867" y="5282152"/>
              <a:ext cx="1294380" cy="1193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進入美系</a:t>
              </a:r>
              <a:endParaRPr lang="en-US" altLang="zh-TW" sz="10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10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AI</a:t>
              </a:r>
              <a:r>
                <a:rPr lang="zh-TW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晶片大廠</a:t>
              </a:r>
              <a:endParaRPr lang="en-US" altLang="zh-TW" sz="10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供應</a:t>
              </a:r>
              <a:r>
                <a:rPr lang="zh-TW" altLang="en-US" sz="1000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鏈 </a:t>
              </a:r>
            </a:p>
            <a:p>
              <a:pPr algn="ctr"/>
              <a:endParaRPr lang="zh-TW" altLang="en-US" sz="12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文字方塊 129"/>
            <p:cNvSpPr txBox="1"/>
            <p:nvPr/>
          </p:nvSpPr>
          <p:spPr>
            <a:xfrm>
              <a:off x="8579487" y="5008214"/>
              <a:ext cx="1005714" cy="447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2024</a:t>
              </a:r>
              <a:endParaRPr lang="zh-TW" altLang="en-US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35" name="圖形 116" descr="燈泡與齒輪 以實心填滿">
            <a:extLst>
              <a:ext uri="{FF2B5EF4-FFF2-40B4-BE49-F238E27FC236}">
                <a16:creationId xmlns:a16="http://schemas.microsoft.com/office/drawing/2014/main" id="{B0C2E7F3-FF36-4842-BB6D-A762DCB799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711795" y="1735267"/>
            <a:ext cx="308393" cy="308393"/>
          </a:xfrm>
          <a:prstGeom prst="rect">
            <a:avLst/>
          </a:prstGeom>
        </p:spPr>
      </p:pic>
      <p:cxnSp>
        <p:nvCxnSpPr>
          <p:cNvPr id="128" name="直線接點 127"/>
          <p:cNvCxnSpPr/>
          <p:nvPr/>
        </p:nvCxnSpPr>
        <p:spPr bwMode="auto">
          <a:xfrm>
            <a:off x="7554535" y="1755995"/>
            <a:ext cx="3774" cy="1959349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矩形 131"/>
          <p:cNvSpPr/>
          <p:nvPr/>
        </p:nvSpPr>
        <p:spPr>
          <a:xfrm>
            <a:off x="4596177" y="3417816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冰箱</a:t>
            </a:r>
            <a:r>
              <a:rPr lang="zh-TW" altLang="en-US" sz="10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導軌量產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8" name="直線接點 137"/>
          <p:cNvCxnSpPr>
            <a:stCxn id="131" idx="2"/>
            <a:endCxn id="139" idx="0"/>
          </p:cNvCxnSpPr>
          <p:nvPr/>
        </p:nvCxnSpPr>
        <p:spPr bwMode="auto">
          <a:xfrm flipH="1">
            <a:off x="7559628" y="1084190"/>
            <a:ext cx="4577" cy="61303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9" name="橢圓 138"/>
          <p:cNvSpPr/>
          <p:nvPr/>
        </p:nvSpPr>
        <p:spPr bwMode="auto">
          <a:xfrm>
            <a:off x="7496628" y="1697228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7" name="橢圓 146"/>
          <p:cNvSpPr/>
          <p:nvPr/>
        </p:nvSpPr>
        <p:spPr bwMode="auto">
          <a:xfrm>
            <a:off x="3437422" y="3293360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 baseline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8" name="橢圓 147"/>
          <p:cNvSpPr/>
          <p:nvPr/>
        </p:nvSpPr>
        <p:spPr bwMode="auto">
          <a:xfrm>
            <a:off x="7917885" y="1529930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3" name="文字方塊 152"/>
          <p:cNvSpPr txBox="1"/>
          <p:nvPr/>
        </p:nvSpPr>
        <p:spPr>
          <a:xfrm>
            <a:off x="7973974" y="1025275"/>
            <a:ext cx="586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2025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54" name="直線接點 153"/>
          <p:cNvCxnSpPr>
            <a:stCxn id="153" idx="2"/>
          </p:cNvCxnSpPr>
          <p:nvPr/>
        </p:nvCxnSpPr>
        <p:spPr bwMode="auto">
          <a:xfrm>
            <a:off x="8267105" y="1302274"/>
            <a:ext cx="1504" cy="12787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8" name="矩形 157"/>
          <p:cNvSpPr/>
          <p:nvPr/>
        </p:nvSpPr>
        <p:spPr>
          <a:xfrm>
            <a:off x="7788228" y="876150"/>
            <a:ext cx="10116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越南</a:t>
            </a:r>
            <a:r>
              <a:rPr lang="zh-TW" altLang="en-US" sz="1000" b="1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廠量產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6" name="群組 155"/>
          <p:cNvGrpSpPr/>
          <p:nvPr/>
        </p:nvGrpSpPr>
        <p:grpSpPr>
          <a:xfrm>
            <a:off x="8131170" y="1294111"/>
            <a:ext cx="1136040" cy="2314565"/>
            <a:chOff x="8407125" y="4393710"/>
            <a:chExt cx="1296134" cy="3147154"/>
          </a:xfrm>
        </p:grpSpPr>
        <p:grpSp>
          <p:nvGrpSpPr>
            <p:cNvPr id="157" name="群組 156"/>
            <p:cNvGrpSpPr/>
            <p:nvPr/>
          </p:nvGrpSpPr>
          <p:grpSpPr>
            <a:xfrm>
              <a:off x="8928455" y="4393710"/>
              <a:ext cx="144016" cy="1882587"/>
              <a:chOff x="3749609" y="4563587"/>
              <a:chExt cx="144016" cy="1882587"/>
            </a:xfrm>
          </p:grpSpPr>
          <p:sp>
            <p:nvSpPr>
              <p:cNvPr id="161" name="橢圓 160"/>
              <p:cNvSpPr/>
              <p:nvPr/>
            </p:nvSpPr>
            <p:spPr bwMode="auto">
              <a:xfrm>
                <a:off x="3749609" y="4563587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162" name="直線接點 161"/>
              <p:cNvCxnSpPr>
                <a:cxnSpLocks/>
                <a:stCxn id="161" idx="4"/>
                <a:endCxn id="160" idx="0"/>
              </p:cNvCxnSpPr>
              <p:nvPr/>
            </p:nvCxnSpPr>
            <p:spPr bwMode="auto">
              <a:xfrm>
                <a:off x="3821617" y="4707603"/>
                <a:ext cx="27014" cy="1738571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59" name="矩形 158"/>
            <p:cNvSpPr/>
            <p:nvPr/>
          </p:nvSpPr>
          <p:spPr>
            <a:xfrm>
              <a:off x="8407125" y="6578339"/>
              <a:ext cx="1296134" cy="9625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進入第</a:t>
              </a:r>
              <a:r>
                <a:rPr lang="zh-TW" altLang="en-US" sz="1000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三</a:t>
              </a:r>
              <a:r>
                <a:rPr lang="zh-TW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</a:t>
              </a:r>
              <a:endParaRPr lang="en-US" altLang="zh-TW" sz="10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美系</a:t>
              </a:r>
              <a:r>
                <a:rPr lang="en-US" altLang="zh-TW" sz="10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CSP</a:t>
              </a:r>
            </a:p>
            <a:p>
              <a:pPr algn="ctr"/>
              <a:r>
                <a:rPr lang="zh-TW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供應</a:t>
              </a:r>
              <a:r>
                <a:rPr lang="zh-TW" altLang="en-US" sz="1000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鏈</a:t>
              </a:r>
              <a:r>
                <a:rPr lang="zh-TW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0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TW" altLang="en-US" sz="10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0" name="文字方塊 159"/>
            <p:cNvSpPr txBox="1"/>
            <p:nvPr/>
          </p:nvSpPr>
          <p:spPr>
            <a:xfrm>
              <a:off x="8524620" y="6276297"/>
              <a:ext cx="1005714" cy="376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0" i="1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2026</a:t>
              </a:r>
              <a:endParaRPr lang="zh-TW" altLang="en-US" sz="1200" b="0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63" name="圖形 116" descr="燈泡與齒輪 以實心填滿">
            <a:extLst>
              <a:ext uri="{FF2B5EF4-FFF2-40B4-BE49-F238E27FC236}">
                <a16:creationId xmlns:a16="http://schemas.microsoft.com/office/drawing/2014/main" id="{B0C2E7F3-FF36-4842-BB6D-A762DCB799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384219" y="2415177"/>
            <a:ext cx="308393" cy="30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107504" y="555526"/>
            <a:ext cx="1807205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集團</a:t>
            </a:r>
            <a:r>
              <a:rPr lang="zh-TW" altLang="en-US" sz="20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組織架構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z="1600" smtClean="0">
                <a:solidFill>
                  <a:srgbClr val="FFFFFF"/>
                </a:solidFill>
              </a:rPr>
              <a:pPr/>
              <a:t>7</a:t>
            </a:fld>
            <a:endParaRPr lang="en-US" altLang="zh-TW" sz="1600">
              <a:solidFill>
                <a:srgbClr val="FFFFFF"/>
              </a:solidFill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0D9D2696-D633-4F74-B3FC-5E83F2058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36" y="1419622"/>
            <a:ext cx="4211684" cy="68982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779252">
              <a:lnSpc>
                <a:spcPct val="150000"/>
              </a:lnSpc>
              <a:spcBef>
                <a:spcPts val="1023"/>
              </a:spcBef>
            </a:pPr>
            <a:r>
              <a:rPr lang="zh-TW" altLang="en-US" sz="1400" b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南俊國際股份有限公司</a:t>
            </a:r>
          </a:p>
          <a:p>
            <a:pPr algn="ctr" defTabSz="779252" eaLnBrk="0" hangingPunct="0"/>
            <a:r>
              <a:rPr lang="en-US" altLang="zh-TW" sz="1400" b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NAN JUEN INTERNATIONAL CO., LTD.</a:t>
            </a: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756FE16D-5624-4148-8710-62EA30062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253" y="3304004"/>
            <a:ext cx="2304256" cy="704972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 smtClean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REPON TECH (VIETNAM)</a:t>
            </a:r>
          </a:p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smtClean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COM., LTD.</a:t>
            </a:r>
            <a:endParaRPr lang="en-US" altLang="zh-TW" sz="1400" dirty="0">
              <a:solidFill>
                <a:schemeClr val="bg1"/>
              </a:solidFill>
              <a:latin typeface="Frutiger 47LightCn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9AF579C1-D208-4F68-9F38-8BB5272DA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641" y="3316992"/>
            <a:ext cx="2304256" cy="704973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779252"/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蘇州南俊商貿有限公司</a:t>
            </a:r>
          </a:p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SUZHOU NAN JUEN TRADE CO., LTD</a:t>
            </a:r>
          </a:p>
        </p:txBody>
      </p:sp>
      <p:sp>
        <p:nvSpPr>
          <p:cNvPr id="22" name="AutoShape 20">
            <a:extLst>
              <a:ext uri="{FF2B5EF4-FFF2-40B4-BE49-F238E27FC236}">
                <a16:creationId xmlns:a16="http://schemas.microsoft.com/office/drawing/2014/main" id="{83DE28BF-416D-43B4-963F-B88185FA0EA5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5532602" y="1283824"/>
            <a:ext cx="1201104" cy="2865231"/>
          </a:xfrm>
          <a:prstGeom prst="bentConnector3">
            <a:avLst>
              <a:gd name="adj1" fmla="val 49471"/>
            </a:avLst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b="0">
              <a:latin typeface="Frutiger 47LightCn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3" name="AutoShape 19">
            <a:extLst>
              <a:ext uri="{FF2B5EF4-FFF2-40B4-BE49-F238E27FC236}">
                <a16:creationId xmlns:a16="http://schemas.microsoft.com/office/drawing/2014/main" id="{F7F27C17-F607-4763-B398-651B4CA47F6B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2664305" y="1267774"/>
            <a:ext cx="1192226" cy="288024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b="0" dirty="0">
              <a:latin typeface="Frutiger 47LightCn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7D43E5C3-CF49-4400-B70E-E8C1E5957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298" y="3088684"/>
            <a:ext cx="1413271" cy="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zh-TW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持股比例</a:t>
            </a:r>
            <a:r>
              <a:rPr lang="en-US" altLang="zh-TW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100%</a:t>
            </a: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036E32C3-5BAA-4A2F-ACA5-C9D2DCDA5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2805" y="3099347"/>
            <a:ext cx="1299675" cy="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zh-TW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持股比例</a:t>
            </a:r>
            <a:r>
              <a:rPr lang="en-US" altLang="zh-TW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100%</a:t>
            </a:r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756FE16D-5624-4148-8710-62EA30062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947" y="3310553"/>
            <a:ext cx="2304256" cy="704972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REPON(USA), INC.</a:t>
            </a:r>
          </a:p>
        </p:txBody>
      </p:sp>
      <p:cxnSp>
        <p:nvCxnSpPr>
          <p:cNvPr id="10" name="直線單箭頭接點 9"/>
          <p:cNvCxnSpPr/>
          <p:nvPr/>
        </p:nvCxnSpPr>
        <p:spPr bwMode="auto">
          <a:xfrm flipH="1">
            <a:off x="4700538" y="2715766"/>
            <a:ext cx="27035" cy="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直線單箭頭接點 14"/>
          <p:cNvCxnSpPr/>
          <p:nvPr/>
        </p:nvCxnSpPr>
        <p:spPr bwMode="auto">
          <a:xfrm flipH="1">
            <a:off x="4701332" y="2109449"/>
            <a:ext cx="1003" cy="1201104"/>
          </a:xfrm>
          <a:prstGeom prst="straightConnector1">
            <a:avLst/>
          </a:prstGeom>
          <a:noFill/>
          <a:ln w="38100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Rectangle 17">
            <a:extLst>
              <a:ext uri="{FF2B5EF4-FFF2-40B4-BE49-F238E27FC236}">
                <a16:creationId xmlns:a16="http://schemas.microsoft.com/office/drawing/2014/main" id="{036E32C3-5BAA-4A2F-ACA5-C9D2DCDA5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821" y="3085825"/>
            <a:ext cx="1299675" cy="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zh-TW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持股比例</a:t>
            </a:r>
            <a:r>
              <a:rPr lang="en-US" altLang="zh-TW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374951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/>
          <p:cNvSpPr txBox="1"/>
          <p:nvPr/>
        </p:nvSpPr>
        <p:spPr>
          <a:xfrm>
            <a:off x="107504" y="545798"/>
            <a:ext cx="1749152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 </a:t>
            </a:r>
            <a:r>
              <a:rPr lang="zh-TW" altLang="en-US" sz="2000" b="1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營運</a:t>
            </a:r>
            <a:r>
              <a:rPr lang="zh-TW" altLang="en-US" sz="2000" b="1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據點</a:t>
            </a:r>
          </a:p>
        </p:txBody>
      </p:sp>
      <p:pic>
        <p:nvPicPr>
          <p:cNvPr id="60" name="圖片 59" descr="IMG_04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500" y="1235377"/>
            <a:ext cx="2747161" cy="1526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210" y="1264303"/>
            <a:ext cx="2657919" cy="1524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96148BD1-5B61-4F5B-AF8D-57FC51AABA9C}"/>
              </a:ext>
            </a:extLst>
          </p:cNvPr>
          <p:cNvGrpSpPr/>
          <p:nvPr/>
        </p:nvGrpSpPr>
        <p:grpSpPr>
          <a:xfrm>
            <a:off x="395086" y="3338179"/>
            <a:ext cx="2252849" cy="1242525"/>
            <a:chOff x="967557" y="1225675"/>
            <a:chExt cx="2529464" cy="1306013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557" y="1225675"/>
              <a:ext cx="2529464" cy="130601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文字方塊 12"/>
            <p:cNvSpPr txBox="1"/>
            <p:nvPr/>
          </p:nvSpPr>
          <p:spPr>
            <a:xfrm>
              <a:off x="967557" y="2222412"/>
              <a:ext cx="1206692" cy="294132"/>
            </a:xfrm>
            <a:prstGeom prst="rect">
              <a:avLst/>
            </a:prstGeom>
            <a:noFill/>
          </p:spPr>
          <p:txBody>
            <a:bodyPr wrap="square" lIns="77925" tIns="38963" rIns="77925" bIns="38963" rtlCol="0">
              <a:spAutoFit/>
            </a:bodyPr>
            <a:lstStyle/>
            <a:p>
              <a:r>
                <a:rPr lang="zh-TW" altLang="en-US" sz="1400" b="1" dirty="0">
                  <a:solidFill>
                    <a:schemeClr val="bg1"/>
                  </a:solidFill>
                  <a:latin typeface="Frutiger 47LightCn"/>
                  <a:ea typeface="微軟正黑體" panose="020B0604030504040204" pitchFamily="34" charset="-120"/>
                </a:rPr>
                <a:t>蘇州南俊</a:t>
              </a:r>
            </a:p>
          </p:txBody>
        </p:sp>
      </p:grpSp>
      <p:sp>
        <p:nvSpPr>
          <p:cNvPr id="61" name="矩形 60"/>
          <p:cNvSpPr/>
          <p:nvPr/>
        </p:nvSpPr>
        <p:spPr>
          <a:xfrm>
            <a:off x="369500" y="2474647"/>
            <a:ext cx="2392881" cy="294131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雲林雲科一廠及二廠</a:t>
            </a:r>
          </a:p>
        </p:txBody>
      </p:sp>
      <p:sp>
        <p:nvSpPr>
          <p:cNvPr id="58" name="矩形 57"/>
          <p:cNvSpPr/>
          <p:nvPr/>
        </p:nvSpPr>
        <p:spPr>
          <a:xfrm flipH="1">
            <a:off x="6058799" y="2505104"/>
            <a:ext cx="1528785" cy="294131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雲林雲科三廠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30" y="3273296"/>
            <a:ext cx="2177710" cy="1263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文字方塊 5"/>
          <p:cNvSpPr txBox="1"/>
          <p:nvPr/>
        </p:nvSpPr>
        <p:spPr>
          <a:xfrm>
            <a:off x="6599047" y="4249195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Repon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(USA), Inc.</a:t>
            </a:r>
            <a:endParaRPr lang="zh-TW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  <a:latin typeface="Frutiger 47LightCn"/>
                <a:ea typeface="微軟正黑體" panose="020B0604030504040204" pitchFamily="34" charset="-120"/>
              </a:rPr>
              <a:pPr/>
              <a:t>8</a:t>
            </a:fld>
            <a:endParaRPr lang="en-US" altLang="zh-TW">
              <a:solidFill>
                <a:srgbClr val="FFFFFF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4405" y="2910854"/>
            <a:ext cx="1034644" cy="294131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 smtClean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總部</a:t>
            </a:r>
            <a:endParaRPr lang="zh-TW" altLang="en-US" sz="1400" dirty="0">
              <a:solidFill>
                <a:schemeClr val="bg1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42044" y="4286573"/>
            <a:ext cx="1034644" cy="294131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桃園廠</a:t>
            </a:r>
          </a:p>
        </p:txBody>
      </p:sp>
      <p:pic>
        <p:nvPicPr>
          <p:cNvPr id="17" name="圖片 16" descr="IMG_8805.jpg"/>
          <p:cNvPicPr>
            <a:picLocks noChangeAspect="1"/>
          </p:cNvPicPr>
          <p:nvPr/>
        </p:nvPicPr>
        <p:blipFill>
          <a:blip r:embed="rId7" cstate="print"/>
          <a:srcRect r="5113"/>
          <a:stretch>
            <a:fillRect/>
          </a:stretch>
        </p:blipFill>
        <p:spPr>
          <a:xfrm>
            <a:off x="3645725" y="694210"/>
            <a:ext cx="1919879" cy="2363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3615171" y="4232235"/>
            <a:ext cx="582391" cy="304866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 smtClean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總部</a:t>
            </a:r>
            <a:endParaRPr lang="zh-TW" altLang="en-US" sz="1400" dirty="0">
              <a:solidFill>
                <a:schemeClr val="bg1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2436" y="3338179"/>
            <a:ext cx="2235593" cy="1263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文字方塊 21"/>
          <p:cNvSpPr txBox="1"/>
          <p:nvPr/>
        </p:nvSpPr>
        <p:spPr>
          <a:xfrm>
            <a:off x="3436974" y="4298499"/>
            <a:ext cx="776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越南廠</a:t>
            </a:r>
            <a:endParaRPr lang="zh-TW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05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8" grpId="0"/>
      <p:bldP spid="6" grpId="0"/>
      <p:bldP spid="2" grpId="0"/>
      <p:bldP spid="18" grpId="0"/>
      <p:bldP spid="20" grpId="0"/>
      <p:bldP spid="22" grpId="0"/>
    </p:bld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Trebuchet MS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over">
  <a:themeElements>
    <a:clrScheme name="cov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ver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預設簡報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Trebuchet MS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10433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FKai-SB" panose="03000509000000000000" pitchFamily="65" charset="-120"/>
            <a:ea typeface="DFKai-SB" panose="03000509000000000000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10433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FKai-SB" panose="03000509000000000000" pitchFamily="65" charset="-120"/>
            <a:ea typeface="DFKai-SB" panose="03000509000000000000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>
          <a:solidFill>
            <a:srgbClr val="002060"/>
          </a:solidFill>
          <a:miter lim="800000"/>
          <a:headEnd type="none" w="med" len="med"/>
          <a:tailEnd type="triangle" w="med" len="med"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b="0">
            <a:latin typeface="Frutiger 47LightCn"/>
            <a:ea typeface="微軟正黑體" panose="020B0604030504040204" pitchFamily="34" charset="-120"/>
            <a:cs typeface="Arial Unicode MS" pitchFamily="34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預設簡報設計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19246</TotalTime>
  <Words>1873</Words>
  <Application>Microsoft Office PowerPoint</Application>
  <PresentationFormat>如螢幕大小 (16:9)</PresentationFormat>
  <Paragraphs>563</Paragraphs>
  <Slides>31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23</vt:i4>
      </vt:variant>
      <vt:variant>
        <vt:lpstr>佈景主題</vt:lpstr>
      </vt:variant>
      <vt:variant>
        <vt:i4>13</vt:i4>
      </vt:variant>
      <vt:variant>
        <vt:lpstr>投影片標題</vt:lpstr>
      </vt:variant>
      <vt:variant>
        <vt:i4>31</vt:i4>
      </vt:variant>
    </vt:vector>
  </HeadingPairs>
  <TitlesOfParts>
    <vt:vector size="67" baseType="lpstr">
      <vt:lpstr>Adobe Gothic Std B</vt:lpstr>
      <vt:lpstr>Adobe 黑体 Std R</vt:lpstr>
      <vt:lpstr>Adobe 繁黑體 Std B</vt:lpstr>
      <vt:lpstr>Aharoni</vt:lpstr>
      <vt:lpstr>Arial Unicode MS</vt:lpstr>
      <vt:lpstr>Frutiger 47LightCn</vt:lpstr>
      <vt:lpstr>Gill Sans</vt:lpstr>
      <vt:lpstr>Microsoft YaHei</vt:lpstr>
      <vt:lpstr>Microsoft YaHei</vt:lpstr>
      <vt:lpstr>MS PGothic</vt:lpstr>
      <vt:lpstr>宋体</vt:lpstr>
      <vt:lpstr>文鼎新中黑</vt:lpstr>
      <vt:lpstr>微軟正黑體</vt:lpstr>
      <vt:lpstr>PMingLiU</vt:lpstr>
      <vt:lpstr>PMingLiU</vt:lpstr>
      <vt:lpstr>標楷體</vt:lpstr>
      <vt:lpstr>Arial</vt:lpstr>
      <vt:lpstr>Calibri</vt:lpstr>
      <vt:lpstr>Calibri Light</vt:lpstr>
      <vt:lpstr>Impact</vt:lpstr>
      <vt:lpstr>Times New Roman</vt:lpstr>
      <vt:lpstr>Trebuchet MS</vt:lpstr>
      <vt:lpstr>Wingdings</vt:lpstr>
      <vt:lpstr>自訂設計</vt:lpstr>
      <vt:lpstr>1_自訂設計</vt:lpstr>
      <vt:lpstr>7_預設簡報設計</vt:lpstr>
      <vt:lpstr>3_自訂設計</vt:lpstr>
      <vt:lpstr>10_預設簡報設計</vt:lpstr>
      <vt:lpstr>9_預設簡報設計</vt:lpstr>
      <vt:lpstr>3_預設簡報設計</vt:lpstr>
      <vt:lpstr>4_預設簡報設計</vt:lpstr>
      <vt:lpstr>2_自訂設計</vt:lpstr>
      <vt:lpstr>5_預設簡報設計</vt:lpstr>
      <vt:lpstr>8_預設簡報設計</vt:lpstr>
      <vt:lpstr>cover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謝謝指教</vt:lpstr>
    </vt:vector>
  </TitlesOfParts>
  <Company>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</dc:creator>
  <cp:lastModifiedBy>總經理室-陳雅鈴</cp:lastModifiedBy>
  <cp:revision>1331</cp:revision>
  <cp:lastPrinted>2022-11-25T03:21:35Z</cp:lastPrinted>
  <dcterms:created xsi:type="dcterms:W3CDTF">2008-01-30T01:17:40Z</dcterms:created>
  <dcterms:modified xsi:type="dcterms:W3CDTF">2026-05-12T02:04:48Z</dcterms:modified>
</cp:coreProperties>
</file>